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1460" r:id="rId2"/>
    <p:sldId id="2120" r:id="rId3"/>
    <p:sldId id="2113" r:id="rId4"/>
    <p:sldId id="2114" r:id="rId5"/>
    <p:sldId id="1792" r:id="rId6"/>
    <p:sldId id="1944" r:id="rId7"/>
    <p:sldId id="1945" r:id="rId8"/>
    <p:sldId id="2116" r:id="rId9"/>
    <p:sldId id="2117" r:id="rId10"/>
    <p:sldId id="2118" r:id="rId11"/>
    <p:sldId id="2119" r:id="rId12"/>
    <p:sldId id="2121" r:id="rId13"/>
    <p:sldId id="1950" r:id="rId14"/>
    <p:sldId id="2092" r:id="rId15"/>
    <p:sldId id="2093" r:id="rId16"/>
    <p:sldId id="2110" r:id="rId17"/>
    <p:sldId id="2122" r:id="rId18"/>
    <p:sldId id="2123" r:id="rId19"/>
    <p:sldId id="2124" r:id="rId20"/>
    <p:sldId id="2125" r:id="rId21"/>
    <p:sldId id="2126" r:id="rId22"/>
    <p:sldId id="1802" r:id="rId23"/>
  </p:sldIdLst>
  <p:sldSz cx="9144000" cy="5143500" type="screen16x9"/>
  <p:notesSz cx="6797675" cy="9926638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800000"/>
    <a:srgbClr val="FF00FF"/>
    <a:srgbClr val="FFCC00"/>
    <a:srgbClr val="FFCCCC"/>
    <a:srgbClr val="3333FF"/>
    <a:srgbClr val="006699"/>
    <a:srgbClr val="003366"/>
    <a:srgbClr val="33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1" autoAdjust="0"/>
    <p:restoredTop sz="86369" autoAdjust="0"/>
  </p:normalViewPr>
  <p:slideViewPr>
    <p:cSldViewPr snapToGrid="0">
      <p:cViewPr varScale="1">
        <p:scale>
          <a:sx n="130" d="100"/>
          <a:sy n="130" d="100"/>
        </p:scale>
        <p:origin x="1092" y="102"/>
      </p:cViewPr>
      <p:guideLst/>
    </p:cSldViewPr>
  </p:slideViewPr>
  <p:outlineViewPr>
    <p:cViewPr>
      <p:scale>
        <a:sx n="33" d="100"/>
        <a:sy n="33" d="100"/>
      </p:scale>
      <p:origin x="0" y="-883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916"/>
    </p:cViewPr>
  </p:sorterViewPr>
  <p:notesViewPr>
    <p:cSldViewPr snapToGrid="0">
      <p:cViewPr varScale="1">
        <p:scale>
          <a:sx n="77" d="100"/>
          <a:sy n="77" d="100"/>
        </p:scale>
        <p:origin x="4002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390C57-591E-433A-94ED-E214F47D0DE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C67819-1F53-4D2F-9C1D-7DB1D968C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294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jpeg>
</file>

<file path=ppt/media/image12.gif>
</file>

<file path=ppt/media/image13.jpeg>
</file>

<file path=ppt/media/image14.jpeg>
</file>

<file path=ppt/media/image15.jpeg>
</file>

<file path=ppt/media/image16.jpeg>
</file>

<file path=ppt/media/image17.jpeg>
</file>

<file path=ppt/media/image1790.png>
</file>

<file path=ppt/media/image18.png>
</file>

<file path=ppt/media/image1830.png>
</file>

<file path=ppt/media/image1850.png>
</file>

<file path=ppt/media/image1860.png>
</file>

<file path=ppt/media/image1870.png>
</file>

<file path=ppt/media/image1880.png>
</file>

<file path=ppt/media/image1890.png>
</file>

<file path=ppt/media/image19.png>
</file>

<file path=ppt/media/image2.png>
</file>

<file path=ppt/media/image270.png>
</file>

<file path=ppt/media/image2700.png>
</file>

<file path=ppt/media/image3.png>
</file>

<file path=ppt/media/image370.png>
</file>

<file path=ppt/media/image4.jpeg>
</file>

<file path=ppt/media/image5.jpeg>
</file>

<file path=ppt/media/image6.jpeg>
</file>

<file path=ppt/media/image7.png>
</file>

<file path=ppt/media/image710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EE472-0E86-4017-831F-5523AFE6B7DD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7F40346-235C-4772-9725-213CE1D788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5C206-583B-4D8A-9D9F-9E309C3486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920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-6349"/>
            <a:ext cx="9144000" cy="5016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E76BB3F-EC35-4905-A5EC-4D78F0DCE77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30238" y="1199755"/>
            <a:ext cx="7886700" cy="206414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noFill/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1D8D22D-7D88-4DB8-AA7B-DB814958AE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87987" y="529732"/>
            <a:ext cx="5300049" cy="4242114"/>
          </a:xfrm>
          <a:prstGeom prst="rect">
            <a:avLst/>
          </a:prstGeom>
        </p:spPr>
      </p:pic>
      <p:pic>
        <p:nvPicPr>
          <p:cNvPr id="3" name="Picture 2" descr="Image result for korea university logo">
            <a:extLst>
              <a:ext uri="{FF2B5EF4-FFF2-40B4-BE49-F238E27FC236}">
                <a16:creationId xmlns:a16="http://schemas.microsoft.com/office/drawing/2014/main" id="{D4C18DDF-1083-4C64-ACAC-B96D9F15824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0108" y="43997"/>
            <a:ext cx="860214" cy="115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그리기, 표지판이(가) 표시된 사진&#10;&#10;자동 생성된 설명">
            <a:extLst>
              <a:ext uri="{FF2B5EF4-FFF2-40B4-BE49-F238E27FC236}">
                <a16:creationId xmlns:a16="http://schemas.microsoft.com/office/drawing/2014/main" id="{E20490E4-50D6-4E97-BA84-85CAD49893A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602" y="43998"/>
            <a:ext cx="1524835" cy="116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427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8999"/>
            <a:ext cx="8005425" cy="3893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E4E16BE-4D26-469C-A489-A790AC048F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87987" y="529732"/>
            <a:ext cx="5300049" cy="424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5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4802076"/>
            <a:ext cx="9144000" cy="341424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58999"/>
            <a:ext cx="9144000" cy="3893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90" y="525043"/>
            <a:ext cx="8996516" cy="4235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56036" y="4832152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E76BB3F-EC35-4905-A5EC-4D78F0DCE77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1"/>
            <a:ext cx="9144000" cy="513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48356"/>
            <a:ext cx="914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 userDrawn="1"/>
        </p:nvSpPr>
        <p:spPr>
          <a:xfrm>
            <a:off x="12700" y="4762440"/>
            <a:ext cx="17956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Professor Joongheon Kim</a:t>
            </a:r>
          </a:p>
          <a:p>
            <a:r>
              <a:rPr lang="en-US" altLang="ko-KR" sz="1000" b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https://joongheon.github.io/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671626" y="4775140"/>
            <a:ext cx="39116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b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Multi-Agent Deep Reinforcement Learning for UAV-based Services</a:t>
            </a:r>
          </a:p>
        </p:txBody>
      </p:sp>
    </p:spTree>
    <p:extLst>
      <p:ext uri="{BB962C8B-B14F-4D97-AF65-F5344CB8AC3E}">
        <p14:creationId xmlns:p14="http://schemas.microsoft.com/office/powerpoint/2010/main" val="1010543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50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6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0.png"/><Relationship Id="rId2" Type="http://schemas.openxmlformats.org/officeDocument/2006/relationships/image" Target="../media/image18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9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7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00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site/joongheonkim/" TargetMode="External"/><Relationship Id="rId2" Type="http://schemas.openxmlformats.org/officeDocument/2006/relationships/hyperlink" Target="mailto:joongheon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30.png"/><Relationship Id="rId2" Type="http://schemas.openxmlformats.org/officeDocument/2006/relationships/image" Target="../media/image179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7757D9-0D43-4943-9279-C1AE57871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3452" y="1891319"/>
            <a:ext cx="6140548" cy="1740695"/>
          </a:xfrm>
        </p:spPr>
        <p:txBody>
          <a:bodyPr anchor="t" anchorCtr="0"/>
          <a:lstStyle/>
          <a:p>
            <a:r>
              <a:rPr lang="en-US" altLang="ko-KR" b="1" dirty="0">
                <a:solidFill>
                  <a:schemeClr val="tx1"/>
                </a:solidFill>
              </a:rPr>
              <a:t>Multi-Agent Deep Reinforcement Learning for UAV-based Services</a:t>
            </a:r>
            <a:br>
              <a:rPr lang="en-US" altLang="ko-KR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IETF Forum</a:t>
            </a:r>
            <a:endParaRPr lang="ko-KR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F65A9D-7511-4F95-A3E8-CC23E754B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97102" y="3442097"/>
            <a:ext cx="5513485" cy="1548233"/>
          </a:xfrm>
        </p:spPr>
        <p:txBody>
          <a:bodyPr>
            <a:normAutofit/>
          </a:bodyPr>
          <a:lstStyle/>
          <a:p>
            <a:r>
              <a:rPr lang="en-US" altLang="ko-KR" sz="1600" b="1" dirty="0"/>
              <a:t>Prof. Joongheon Kim</a:t>
            </a:r>
            <a:br>
              <a:rPr lang="en-US" altLang="ko-KR" sz="1600" b="1" dirty="0"/>
            </a:br>
            <a:r>
              <a:rPr lang="en-US" altLang="ko-KR" sz="1600" dirty="0">
                <a:solidFill>
                  <a:srgbClr val="C00000"/>
                </a:solidFill>
              </a:rPr>
              <a:t>Korea University, School of Electrical Engineering</a:t>
            </a:r>
            <a:br>
              <a:rPr lang="en-US" altLang="ko-KR" sz="1600" b="1" dirty="0">
                <a:solidFill>
                  <a:srgbClr val="C00000"/>
                </a:solidFill>
              </a:rPr>
            </a:br>
            <a:r>
              <a:rPr lang="en-US" altLang="ko-KR" sz="1600" dirty="0">
                <a:solidFill>
                  <a:srgbClr val="800000"/>
                </a:solidFill>
              </a:rPr>
              <a:t>Artificial Intelligence and Mobility Laboratory</a:t>
            </a:r>
            <a:br>
              <a:rPr lang="en-US" altLang="ko-KR" sz="1600" dirty="0"/>
            </a:br>
            <a:r>
              <a:rPr lang="en-US" altLang="ko-KR" sz="1600" dirty="0"/>
              <a:t>https://joongheon.github.io</a:t>
            </a:r>
            <a:br>
              <a:rPr lang="en-US" altLang="ko-KR" sz="1600" dirty="0"/>
            </a:br>
            <a:r>
              <a:rPr lang="en-US" altLang="ko-KR" sz="1600" dirty="0"/>
              <a:t>joongheon@korea.ac.kr</a:t>
            </a:r>
            <a:endParaRPr lang="ko-KR" altLang="en-US" sz="16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1807F22-B124-4951-B2BD-83DB52269CDD}"/>
              </a:ext>
            </a:extLst>
          </p:cNvPr>
          <p:cNvCxnSpPr>
            <a:cxnSpLocks/>
          </p:cNvCxnSpPr>
          <p:nvPr/>
        </p:nvCxnSpPr>
        <p:spPr>
          <a:xfrm flipV="1">
            <a:off x="3073792" y="3249639"/>
            <a:ext cx="5676314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What Impact Do AI and ML Have on Security Testing? | by Rebecca James |  Becoming Human: Artificial Intelligence Magazine">
            <a:extLst>
              <a:ext uri="{FF2B5EF4-FFF2-40B4-BE49-F238E27FC236}">
                <a16:creationId xmlns:a16="http://schemas.microsoft.com/office/drawing/2014/main" id="{C60B5712-FA9D-43F7-8D94-316921491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17" y="1967821"/>
            <a:ext cx="2778354" cy="1489024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5968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F59725-17A6-44B0-A19C-B6F68104A294}"/>
              </a:ext>
            </a:extLst>
          </p:cNvPr>
          <p:cNvSpPr/>
          <p:nvPr/>
        </p:nvSpPr>
        <p:spPr>
          <a:xfrm>
            <a:off x="2138287" y="2000337"/>
            <a:ext cx="6554824" cy="239362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600" b="0" i="1" dirty="0">
              <a:solidFill>
                <a:schemeClr val="tx1"/>
              </a:solidFill>
              <a:latin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890931F-025F-4362-9101-CEA2C172D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Interpolation and Neural Network Training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926053-6340-46B3-A529-891B9DF4E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10</a:t>
            </a:fld>
            <a:endParaRPr lang="en-US"/>
          </a:p>
        </p:txBody>
      </p:sp>
      <p:pic>
        <p:nvPicPr>
          <p:cNvPr id="15" name="Picture 2" descr="http://cs231n.github.io/assets/nn1/neural_net2.jpeg">
            <a:extLst>
              <a:ext uri="{FF2B5EF4-FFF2-40B4-BE49-F238E27FC236}">
                <a16:creationId xmlns:a16="http://schemas.microsoft.com/office/drawing/2014/main" id="{B2F2A489-1CCF-4B41-9392-002275F8EC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07" y="499917"/>
            <a:ext cx="2546252" cy="124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2EF32AA9-E41F-4CA3-B465-62380620D690}"/>
              </a:ext>
            </a:extLst>
          </p:cNvPr>
          <p:cNvSpPr/>
          <p:nvPr/>
        </p:nvSpPr>
        <p:spPr>
          <a:xfrm flipV="1">
            <a:off x="326573" y="1472679"/>
            <a:ext cx="391039" cy="124004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54EEE11-E0C7-485E-9E98-1C17BEE344D1}"/>
                  </a:ext>
                </a:extLst>
              </p:cNvPr>
              <p:cNvSpPr txBox="1"/>
              <p:nvPr/>
            </p:nvSpPr>
            <p:spPr>
              <a:xfrm>
                <a:off x="2422149" y="2170663"/>
                <a:ext cx="5996642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400" b="0" i="1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400" i="1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altLang="ko-K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  <m:d>
                            <m:dPr>
                              <m:ctrlP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altLang="ko-KR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240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  <m:r>
                                    <a:rPr lang="en-US" altLang="ko-KR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sSub>
                                    <m:sSubPr>
                                      <m:ctrlPr>
                                        <a:rPr lang="en-US" altLang="ko-KR" sz="2400" i="1" smtClean="0">
                                          <a:solidFill>
                                            <a:srgbClr val="3333F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2400" i="1">
                                          <a:solidFill>
                                            <a:srgbClr val="3333F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𝑊</m:t>
                                      </m:r>
                                    </m:e>
                                    <m:sub>
                                      <m:r>
                                        <a:rPr lang="en-US" altLang="ko-KR" sz="2400" i="1">
                                          <a:solidFill>
                                            <a:srgbClr val="3333F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altLang="ko-KR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altLang="ko-KR" sz="2400" i="1" smtClean="0">
                                          <a:solidFill>
                                            <a:srgbClr val="3333F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2400" i="1">
                                          <a:solidFill>
                                            <a:srgbClr val="3333F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𝑏</m:t>
                                      </m:r>
                                    </m:e>
                                    <m:sub>
                                      <m:r>
                                        <a:rPr lang="en-US" altLang="ko-KR" sz="2400" i="1">
                                          <a:solidFill>
                                            <a:srgbClr val="3333FF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altLang="ko-KR" sz="2400" i="1" smtClean="0">
                                      <a:solidFill>
                                        <a:srgbClr val="3333F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400" i="1">
                                      <a:solidFill>
                                        <a:srgbClr val="3333F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en-US" altLang="ko-KR" sz="2400" i="1">
                                      <a:solidFill>
                                        <a:srgbClr val="3333F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altLang="ko-KR" sz="2400" i="1" smtClean="0">
                                      <a:solidFill>
                                        <a:srgbClr val="3333F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400" i="1">
                                      <a:solidFill>
                                        <a:srgbClr val="3333F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ko-KR" sz="2400" i="1">
                                      <a:solidFill>
                                        <a:srgbClr val="3333FF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altLang="ko-KR" sz="2400" i="1" smtClean="0">
                                  <a:solidFill>
                                    <a:srgbClr val="3333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solidFill>
                                    <a:srgbClr val="3333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altLang="ko-KR" sz="2400" i="1">
                                  <a:solidFill>
                                    <a:srgbClr val="3333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r>
                            <a:rPr lang="en-US" altLang="ko-K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ko-KR" sz="2400" i="1" smtClean="0">
                                  <a:solidFill>
                                    <a:srgbClr val="3333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solidFill>
                                    <a:srgbClr val="3333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ko-KR" sz="2400" i="1">
                                  <a:solidFill>
                                    <a:srgbClr val="3333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ko-KR" alt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54EEE11-E0C7-485E-9E98-1C17BEE344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2149" y="2170663"/>
                <a:ext cx="5996642" cy="369332"/>
              </a:xfrm>
              <a:prstGeom prst="rect">
                <a:avLst/>
              </a:prstGeom>
              <a:blipFill>
                <a:blip r:embed="rId3"/>
                <a:stretch>
                  <a:fillRect l="-711" b="-131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91DA1FC-21B3-48E8-A30E-C8A72E75767B}"/>
                  </a:ext>
                </a:extLst>
              </p:cNvPr>
              <p:cNvSpPr txBox="1"/>
              <p:nvPr/>
            </p:nvSpPr>
            <p:spPr>
              <a:xfrm>
                <a:off x="2164082" y="2824301"/>
                <a:ext cx="6491521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where training data/labels (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𝑋</m:t>
                    </m:r>
                  </m:oMath>
                </a14:m>
                <a:r>
                  <a:rPr lang="en-US" altLang="ko-KR" sz="16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data, 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𝑌</m:t>
                    </m:r>
                  </m:oMath>
                </a14:m>
                <a:r>
                  <a:rPr lang="en-US" altLang="ko-KR" sz="16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labels) are given.</a:t>
                </a:r>
              </a:p>
              <a:p>
                <a:r>
                  <a:rPr lang="en-US" altLang="ko-KR" sz="16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 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ko-KR" sz="1600" i="1" smtClean="0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1600" b="0" i="1" smtClean="0">
                        <a:solidFill>
                          <a:srgbClr val="3333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sz="1600" b="0" i="1" smtClean="0">
                        <a:solidFill>
                          <a:srgbClr val="3333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ko-KR" sz="16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endParaRPr lang="en-US" altLang="ko-KR" sz="16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285750" indent="-285750">
                  <a:buFont typeface="Wingdings" panose="05000000000000000000" pitchFamily="2" charset="2"/>
                  <a:buChar char="à"/>
                </a:pPr>
                <a:r>
                  <a:rPr lang="en-US" altLang="ko-KR" sz="1600" dirty="0">
                    <a:latin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This is the mathematical meaning of neural network training.</a:t>
                </a:r>
              </a:p>
              <a:p>
                <a:pPr marL="285750" indent="-285750">
                  <a:buFont typeface="Wingdings" panose="05000000000000000000" pitchFamily="2" charset="2"/>
                  <a:buChar char="à"/>
                </a:pPr>
                <a:r>
                  <a:rPr lang="en-US" altLang="ko-KR" sz="1600" b="1" dirty="0">
                    <a:latin typeface="Tahoma" panose="020B0604030504040204" pitchFamily="34" charset="0"/>
                    <a:cs typeface="Tahoma" panose="020B0604030504040204" pitchFamily="34" charset="0"/>
                  </a:rPr>
                  <a:t>Function Approximation</a:t>
                </a:r>
              </a:p>
              <a:p>
                <a:pPr marL="285750" indent="-285750">
                  <a:buFont typeface="Wingdings" panose="05000000000000000000" pitchFamily="2" charset="2"/>
                  <a:buChar char="à"/>
                </a:pPr>
                <a:r>
                  <a:rPr lang="en-US" altLang="ko-KR" sz="1600" dirty="0">
                    <a:latin typeface="Tahoma" panose="020B0604030504040204" pitchFamily="34" charset="0"/>
                    <a:cs typeface="Tahoma" panose="020B0604030504040204" pitchFamily="34" charset="0"/>
                  </a:rPr>
                  <a:t>The most well-known function approximation with neural network:</a:t>
                </a:r>
                <a:br>
                  <a:rPr lang="en-US" altLang="ko-KR" sz="1600" dirty="0">
                    <a:latin typeface="Tahoma" panose="020B0604030504040204" pitchFamily="34" charset="0"/>
                    <a:cs typeface="Tahoma" panose="020B0604030504040204" pitchFamily="34" charset="0"/>
                  </a:rPr>
                </a:br>
                <a:r>
                  <a:rPr lang="en-US" altLang="ko-KR" sz="1600" b="1" dirty="0">
                    <a:solidFill>
                      <a:srgbClr val="3333FF"/>
                    </a:solidFill>
                    <a:latin typeface="Tahoma" panose="020B0604030504040204" pitchFamily="34" charset="0"/>
                    <a:cs typeface="Tahoma" panose="020B0604030504040204" pitchFamily="34" charset="0"/>
                  </a:rPr>
                  <a:t>Deep Reinforcement Learning</a:t>
                </a:r>
                <a:endParaRPr lang="ko-KR" altLang="en-US" sz="1600" b="1" dirty="0">
                  <a:solidFill>
                    <a:srgbClr val="3333FF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91DA1FC-21B3-48E8-A30E-C8A72E7576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4082" y="2824301"/>
                <a:ext cx="6491521" cy="1569660"/>
              </a:xfrm>
              <a:prstGeom prst="rect">
                <a:avLst/>
              </a:prstGeom>
              <a:blipFill>
                <a:blip r:embed="rId4"/>
                <a:stretch>
                  <a:fillRect l="-469" t="-1163" b="-387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5532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A05900-1287-4EAF-B820-16BD2A9C3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Example (Deep Reinforcement Learning)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FB98FB-CEE1-4A55-9ED6-E06BAC866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90" y="525043"/>
            <a:ext cx="8996516" cy="4235736"/>
          </a:xfrm>
        </p:spPr>
        <p:txBody>
          <a:bodyPr/>
          <a:lstStyle/>
          <a:p>
            <a:r>
              <a:rPr lang="en-US" altLang="ko-KR" dirty="0"/>
              <a:t>It is inefficient to make the Q-table for each state-action pair.</a:t>
            </a:r>
            <a:br>
              <a:rPr lang="en-US" altLang="ko-KR" dirty="0"/>
            </a:b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ANN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is used to </a:t>
            </a:r>
            <a:r>
              <a:rPr lang="en-US" altLang="ko-KR" b="1" dirty="0">
                <a:solidFill>
                  <a:srgbClr val="3333FF"/>
                </a:solidFill>
                <a:sym typeface="Wingdings" panose="05000000000000000000" pitchFamily="2" charset="2"/>
              </a:rPr>
              <a:t>approximate the Q-function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CB5BF3-C7BE-42A3-8C4C-93FECC901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11</a:t>
            </a:fld>
            <a:endParaRPr 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4D27B1A-3202-44A4-8225-ECF55F24FC77}"/>
              </a:ext>
            </a:extLst>
          </p:cNvPr>
          <p:cNvSpPr/>
          <p:nvPr/>
        </p:nvSpPr>
        <p:spPr>
          <a:xfrm>
            <a:off x="3559806" y="2381098"/>
            <a:ext cx="2053883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Artificial Neural Network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E61D424-1226-499D-9885-DD79389898C6}"/>
              </a:ext>
            </a:extLst>
          </p:cNvPr>
          <p:cNvSpPr/>
          <p:nvPr/>
        </p:nvSpPr>
        <p:spPr>
          <a:xfrm>
            <a:off x="1237957" y="2505509"/>
            <a:ext cx="1707559" cy="66557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State</a:t>
            </a:r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EB05EC0-7A39-45AD-B9F8-7A4F31AD1454}"/>
                  </a:ext>
                </a:extLst>
              </p:cNvPr>
              <p:cNvSpPr/>
              <p:nvPr/>
            </p:nvSpPr>
            <p:spPr>
              <a:xfrm>
                <a:off x="6377177" y="1630971"/>
                <a:ext cx="1707559" cy="665578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Q-Value for action 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EB05EC0-7A39-45AD-B9F8-7A4F31AD14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7177" y="1630971"/>
                <a:ext cx="1707559" cy="665578"/>
              </a:xfrm>
              <a:prstGeom prst="rect">
                <a:avLst/>
              </a:prstGeom>
              <a:blipFill>
                <a:blip r:embed="rId2"/>
                <a:stretch>
                  <a:fillRect b="-3571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2C44C400-8B6E-4EAB-9747-0067C10BC26A}"/>
                  </a:ext>
                </a:extLst>
              </p:cNvPr>
              <p:cNvSpPr/>
              <p:nvPr/>
            </p:nvSpPr>
            <p:spPr>
              <a:xfrm>
                <a:off x="6377177" y="2402794"/>
                <a:ext cx="1707559" cy="665578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Q-Value for action 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2C44C400-8B6E-4EAB-9747-0067C10BC2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7177" y="2402794"/>
                <a:ext cx="1707559" cy="665578"/>
              </a:xfrm>
              <a:prstGeom prst="rect">
                <a:avLst/>
              </a:prstGeom>
              <a:blipFill>
                <a:blip r:embed="rId3"/>
                <a:stretch>
                  <a:fillRect b="-3571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C8DF1A93-F838-4E4D-BF60-AC66A658E854}"/>
                  </a:ext>
                </a:extLst>
              </p:cNvPr>
              <p:cNvSpPr/>
              <p:nvPr/>
            </p:nvSpPr>
            <p:spPr>
              <a:xfrm>
                <a:off x="6377177" y="3716945"/>
                <a:ext cx="1707559" cy="665578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Q-Value for action </a:t>
                </a:r>
                <a14:m>
                  <m:oMath xmlns:m="http://schemas.openxmlformats.org/officeDocument/2006/math">
                    <m:r>
                      <a:rPr lang="en-US" altLang="ko-KR" sz="16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ko-KR" altLang="en-US" sz="1600" dirty="0">
                  <a:solidFill>
                    <a:schemeClr val="tx1"/>
                  </a:solidFill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C8DF1A93-F838-4E4D-BF60-AC66A658E8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77177" y="3716945"/>
                <a:ext cx="1707559" cy="665578"/>
              </a:xfrm>
              <a:prstGeom prst="rect">
                <a:avLst/>
              </a:prstGeom>
              <a:blipFill>
                <a:blip r:embed="rId4"/>
                <a:stretch>
                  <a:fillRect b="-3571"/>
                </a:stretch>
              </a:blipFill>
              <a:ln w="1905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423105D-1B87-4E2B-B14B-96EB3101762B}"/>
              </a:ext>
            </a:extLst>
          </p:cNvPr>
          <p:cNvCxnSpPr>
            <a:stCxn id="10" idx="3"/>
            <a:endCxn id="9" idx="1"/>
          </p:cNvCxnSpPr>
          <p:nvPr/>
        </p:nvCxnSpPr>
        <p:spPr>
          <a:xfrm>
            <a:off x="2945516" y="2838298"/>
            <a:ext cx="61429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AEBE5E3-2C27-4473-A96A-2205D3D56AB5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5613689" y="1963760"/>
            <a:ext cx="763488" cy="8745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1E101CFD-B6F8-4861-9F54-39F56991B9F6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5613689" y="2735583"/>
            <a:ext cx="763488" cy="1027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7B1BBB1-30B8-4AD4-BDFF-5901C6567114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>
            <a:off x="5613689" y="2838298"/>
            <a:ext cx="763488" cy="12114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F55C5FE-B783-4CE0-BDC8-BFC7F2EEBBF7}"/>
              </a:ext>
            </a:extLst>
          </p:cNvPr>
          <p:cNvSpPr txBox="1"/>
          <p:nvPr/>
        </p:nvSpPr>
        <p:spPr>
          <a:xfrm>
            <a:off x="6915388" y="3158043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……</a:t>
            </a:r>
            <a:endParaRPr lang="ko-KR" altLang="en-US" sz="18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A2E764B-53E7-443A-B7BE-AAFDE210B34A}"/>
              </a:ext>
            </a:extLst>
          </p:cNvPr>
          <p:cNvCxnSpPr>
            <a:cxnSpLocks/>
            <a:stCxn id="9" idx="3"/>
            <a:endCxn id="22" idx="1"/>
          </p:cNvCxnSpPr>
          <p:nvPr/>
        </p:nvCxnSpPr>
        <p:spPr>
          <a:xfrm>
            <a:off x="5613689" y="2838298"/>
            <a:ext cx="1301699" cy="5044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1CBCACB-4B77-4621-9A4B-368B69B4D97A}"/>
              </a:ext>
            </a:extLst>
          </p:cNvPr>
          <p:cNvSpPr txBox="1"/>
          <p:nvPr/>
        </p:nvSpPr>
        <p:spPr>
          <a:xfrm>
            <a:off x="1153195" y="2166955"/>
            <a:ext cx="6709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3333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Input</a:t>
            </a:r>
            <a:endParaRPr lang="ko-KR" altLang="en-US" sz="1600" dirty="0">
              <a:solidFill>
                <a:srgbClr val="3333FF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7274D4-14DE-42EC-B58A-DDFAE6724AAD}"/>
              </a:ext>
            </a:extLst>
          </p:cNvPr>
          <p:cNvSpPr txBox="1"/>
          <p:nvPr/>
        </p:nvSpPr>
        <p:spPr>
          <a:xfrm>
            <a:off x="6102679" y="1137941"/>
            <a:ext cx="8098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3333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Output</a:t>
            </a:r>
            <a:endParaRPr lang="ko-KR" altLang="en-US" sz="1600" dirty="0">
              <a:solidFill>
                <a:srgbClr val="3333FF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4BE95C2-9256-43F9-A0F3-B40B17823352}"/>
              </a:ext>
            </a:extLst>
          </p:cNvPr>
          <p:cNvSpPr/>
          <p:nvPr/>
        </p:nvSpPr>
        <p:spPr>
          <a:xfrm>
            <a:off x="6232983" y="1473898"/>
            <a:ext cx="1995948" cy="3015302"/>
          </a:xfrm>
          <a:prstGeom prst="rect">
            <a:avLst/>
          </a:prstGeom>
          <a:noFill/>
          <a:ln w="19050">
            <a:solidFill>
              <a:srgbClr val="3333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334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98B670-B5D0-424F-A475-78878062B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501711-8547-46C6-8FA9-720A1A197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Deep Reinforcement Learning (DRL) Concepts</a:t>
            </a:r>
          </a:p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Imitation Learning Concepts</a:t>
            </a:r>
          </a:p>
          <a:p>
            <a:r>
              <a:rPr lang="en-US" altLang="ko-KR" dirty="0"/>
              <a:t>Multi-Agent DRL for UAV-based Services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FDE97A-6FD4-4583-A2EF-12B178BA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406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1BB59E-B1D9-4A03-A276-4515C77FE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 to Imitation Learning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4E511F-A1A9-48A1-B889-98C2F09CB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Gameplay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A83C2F1-41AC-44E0-B248-691E55D97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2" descr="deepmind starcraftì ëí ì´ë¯¸ì§ ê²ìê²°ê³¼">
            <a:extLst>
              <a:ext uri="{FF2B5EF4-FFF2-40B4-BE49-F238E27FC236}">
                <a16:creationId xmlns:a16="http://schemas.microsoft.com/office/drawing/2014/main" id="{F1060A4F-87E7-46B3-AD76-A4296A104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634" y="1408130"/>
            <a:ext cx="2535952" cy="19039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7" descr="https://gaia.adage.com/images/bin/image/starcraft_deepmind.gif">
            <a:extLst>
              <a:ext uri="{FF2B5EF4-FFF2-40B4-BE49-F238E27FC236}">
                <a16:creationId xmlns:a16="http://schemas.microsoft.com/office/drawing/2014/main" id="{8A41F7AA-3908-4428-A853-0557BEF2974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6005" y="1408130"/>
            <a:ext cx="2857984" cy="19039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0496EA-6FED-40B2-829A-E3BE239B2FA0}"/>
              </a:ext>
            </a:extLst>
          </p:cNvPr>
          <p:cNvSpPr txBox="1"/>
          <p:nvPr/>
        </p:nvSpPr>
        <p:spPr>
          <a:xfrm>
            <a:off x="756147" y="973508"/>
            <a:ext cx="3288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Pro-Gamer</a:t>
            </a:r>
            <a:endParaRPr lang="ko-KR" altLang="en-US" sz="20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6BBC16-98AA-46B4-BC9F-C7E8C030D5D2}"/>
              </a:ext>
            </a:extLst>
          </p:cNvPr>
          <p:cNvSpPr txBox="1"/>
          <p:nvPr/>
        </p:nvSpPr>
        <p:spPr>
          <a:xfrm>
            <a:off x="4708538" y="973508"/>
            <a:ext cx="39800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Trained Agent </a:t>
            </a:r>
            <a:endParaRPr lang="ko-KR" altLang="en-US" sz="20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B1C98ED-8D77-49AF-983B-CED7BE44CBAB}"/>
              </a:ext>
            </a:extLst>
          </p:cNvPr>
          <p:cNvCxnSpPr>
            <a:cxnSpLocks/>
          </p:cNvCxnSpPr>
          <p:nvPr/>
        </p:nvCxnSpPr>
        <p:spPr>
          <a:xfrm>
            <a:off x="5968514" y="1373618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8BEE394-6EB6-4E45-A63E-3F0B1ED3F2B9}"/>
              </a:ext>
            </a:extLst>
          </p:cNvPr>
          <p:cNvSpPr txBox="1"/>
          <p:nvPr/>
        </p:nvSpPr>
        <p:spPr>
          <a:xfrm>
            <a:off x="1324474" y="3734637"/>
            <a:ext cx="6768135" cy="707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goal of Imitation Learning is to train a policy to mimic</a:t>
            </a:r>
            <a:br>
              <a:rPr lang="en-US" altLang="ko-KR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2000" b="1" dirty="0">
                <a:solidFill>
                  <a:srgbClr val="3333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expert’s demonstrations</a:t>
            </a:r>
            <a:endParaRPr lang="ko-KR" altLang="en-US" sz="2000" b="1" dirty="0">
              <a:solidFill>
                <a:srgbClr val="3333FF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242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6665CA-3C4F-4E92-8C92-09084E772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Imitation Learning Applications: Starcraft2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8DFBE9-96F6-4405-B346-EA0837070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Starcraft2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85911F-EFA0-44C6-8701-B2C0888F2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7A30F5A8-F501-474F-939D-10B526FB796E}"/>
                  </a:ext>
                </a:extLst>
              </p:cNvPr>
              <p:cNvSpPr/>
              <p:nvPr/>
            </p:nvSpPr>
            <p:spPr>
              <a:xfrm>
                <a:off x="389831" y="963876"/>
                <a:ext cx="4713055" cy="120032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spAutoFit/>
              </a:bodyPr>
              <a:lstStyle/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States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</a:t>
                </a:r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 = </a:t>
                </a:r>
                <a:r>
                  <a:rPr lang="en-US" altLang="ko-KR" sz="1800" b="1" dirty="0" err="1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minimap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screen</a:t>
                </a:r>
              </a:p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Action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</a:t>
                </a:r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</a:t>
                </a:r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=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select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drag</a:t>
                </a:r>
              </a:p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Training set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ko-KR" altLang="en-US" sz="18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  <m:r>
                          <a:rPr lang="en-US" altLang="ko-KR" sz="1800" b="0" i="1" smtClean="0">
                            <a:latin typeface="Cambria Math" panose="02040503050406030204" pitchFamily="18" charset="0"/>
                          </a:rPr>
                          <m:t>≔</m:t>
                        </m:r>
                        <m:d>
                          <m:dPr>
                            <m:ctrlP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e>
                    </m:d>
                  </m:oMath>
                </a14:m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from expert</a:t>
                </a:r>
              </a:p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Goal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learn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800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1800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ko-KR" sz="1800">
                            <a:latin typeface="Cambria Math" panose="02040503050406030204" pitchFamily="18" charset="0"/>
                          </a:rPr>
                          <m:t>s</m:t>
                        </m:r>
                      </m:e>
                    </m:d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</a:t>
                </a: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7A30F5A8-F501-474F-939D-10B526FB796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831" y="963876"/>
                <a:ext cx="4713055" cy="120032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2857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2" descr="starcraft 2 deep mindì ëí ì´ë¯¸ì§ ê²ìê²°ê³¼">
            <a:extLst>
              <a:ext uri="{FF2B5EF4-FFF2-40B4-BE49-F238E27FC236}">
                <a16:creationId xmlns:a16="http://schemas.microsoft.com/office/drawing/2014/main" id="{E49AD64E-4805-4259-A425-364D0D6C6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227" y="2661213"/>
            <a:ext cx="3598960" cy="201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starcraft 2 deep mindì ëí ì´ë¯¸ì§ ê²ìê²°ê³¼">
            <a:extLst>
              <a:ext uri="{FF2B5EF4-FFF2-40B4-BE49-F238E27FC236}">
                <a16:creationId xmlns:a16="http://schemas.microsoft.com/office/drawing/2014/main" id="{3F36CA73-3827-42B5-8018-E61558328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227" y="556332"/>
            <a:ext cx="3598960" cy="201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EE4B68CF-FB56-4A52-A9AE-083AD083A898}"/>
              </a:ext>
            </a:extLst>
          </p:cNvPr>
          <p:cNvSpPr/>
          <p:nvPr/>
        </p:nvSpPr>
        <p:spPr>
          <a:xfrm>
            <a:off x="1192085" y="2370890"/>
            <a:ext cx="3910801" cy="2305741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ko-KR" altLang="en-US" sz="1600" dirty="0">
              <a:solidFill>
                <a:schemeClr val="bg1">
                  <a:lumMod val="65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040A37A7-8D59-4EAD-B477-0C4FF6165DE5}"/>
                  </a:ext>
                </a:extLst>
              </p:cNvPr>
              <p:cNvSpPr/>
              <p:nvPr/>
            </p:nvSpPr>
            <p:spPr>
              <a:xfrm>
                <a:off x="1241493" y="2370891"/>
                <a:ext cx="3910800" cy="26776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States: </a:t>
                </a: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 </a:t>
                </a:r>
              </a:p>
              <a:p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Action: </a:t>
                </a: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</a:t>
                </a:r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</a:p>
              <a:p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Policy: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200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12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endParaRPr lang="en-US" altLang="ko-KR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800100" lvl="1" indent="-457200">
                  <a:buFont typeface="Arial" panose="020B0604020202020204" pitchFamily="34" charset="0"/>
                  <a:buChar char="•"/>
                </a:pP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Policy maps states to actions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200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1200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ko-KR" sz="1200" b="0" i="0" smtClean="0">
                            <a:latin typeface="Cambria Math" panose="02040503050406030204" pitchFamily="18" charset="0"/>
                          </a:rPr>
                          <m:t>s</m:t>
                        </m:r>
                      </m:e>
                    </m:d>
                    <m:r>
                      <a:rPr lang="en-US" altLang="ko-KR" sz="1200" b="0" i="0" smtClean="0"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altLang="ko-KR" sz="1200" b="0" i="0" smtClean="0">
                        <a:latin typeface="Cambria Math" panose="02040503050406030204" pitchFamily="18" charset="0"/>
                      </a:rPr>
                      <m:t>a</m:t>
                    </m:r>
                  </m:oMath>
                </a14:m>
                <a:endParaRPr lang="en-US" altLang="ko-KR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800100" lvl="1" indent="-457200">
                  <a:buFont typeface="Arial" panose="020B0604020202020204" pitchFamily="34" charset="0"/>
                  <a:buChar char="•"/>
                </a:pP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Distributions over actions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200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1200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altLang="ko-KR" sz="12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a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sz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State</a:t>
                </a:r>
                <a:r>
                  <a:rPr lang="ko-KR" altLang="en-US" sz="1200" b="1" dirty="0">
                    <a:latin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Dynamics:</a:t>
                </a:r>
                <a:r>
                  <a:rPr lang="ko-KR" altLang="en-US" sz="1200" b="1" dirty="0">
                    <a:latin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200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ko-KR" sz="1200" i="1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altLang="ko-KR" sz="1200" b="0" i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s</m:t>
                    </m:r>
                    <m:r>
                      <m:rPr>
                        <m:nor/>
                      </m:rPr>
                      <a:rPr lang="en-US" altLang="ko-KR" sz="1200" b="0" i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′|</m:t>
                    </m:r>
                    <m:r>
                      <m:rPr>
                        <m:nor/>
                      </m:rPr>
                      <a:rPr lang="en-US" altLang="ko-KR" sz="1200" b="0" i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s</m:t>
                    </m:r>
                    <m:r>
                      <m:rPr>
                        <m:nor/>
                      </m:rPr>
                      <a:rPr lang="en-US" altLang="ko-KR" sz="1200" b="0" i="0" smtClean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,</m:t>
                    </m:r>
                    <m:r>
                      <m:rPr>
                        <m:nor/>
                      </m:rPr>
                      <a:rPr lang="en-US" altLang="ko-KR" sz="12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a</m:t>
                    </m:r>
                    <m:r>
                      <a:rPr lang="en-US" altLang="ko-KR" sz="12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800100" lvl="1" indent="-457200">
                  <a:buFont typeface="Arial" panose="020B0604020202020204" pitchFamily="34" charset="0"/>
                  <a:buChar char="•"/>
                </a:pP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Typically not known to policy</a:t>
                </a:r>
              </a:p>
              <a:p>
                <a:pPr marL="800100" lvl="1" indent="-457200">
                  <a:buFont typeface="Arial" panose="020B0604020202020204" pitchFamily="34" charset="0"/>
                  <a:buChar char="•"/>
                </a:pP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Essentially the simulator/environment</a:t>
                </a:r>
                <a:endParaRPr lang="en-US" altLang="ko-KR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Rollout: </a:t>
                </a: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sequentially execute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200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1200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1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1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2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ko-KR" sz="12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on initial state</a:t>
                </a:r>
              </a:p>
              <a:p>
                <a:pPr marL="685800" lvl="1" indent="-342900">
                  <a:buFont typeface="Arial" panose="020B0604020202020204" pitchFamily="34" charset="0"/>
                  <a:buChar char="•"/>
                </a:pP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Produce trajectories </a:t>
                </a:r>
                <a14:m>
                  <m:oMath xmlns:m="http://schemas.openxmlformats.org/officeDocument/2006/math">
                    <m:r>
                      <a:rPr lang="ko-KR" altLang="en-US" sz="1200" b="1" i="1">
                        <a:latin typeface="Cambria Math" panose="02040503050406030204" pitchFamily="18" charset="0"/>
                      </a:rPr>
                      <m:t>𝝉</m:t>
                    </m:r>
                  </m:oMath>
                </a14:m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altLang="ko-KR" sz="1200" b="1">
                        <a:latin typeface="Cambria Math" panose="02040503050406030204" pitchFamily="18" charset="0"/>
                      </a:rPr>
                      <m:t>𝐏</m:t>
                    </m:r>
                    <m:r>
                      <a:rPr lang="en-US" altLang="ko-KR" sz="1200" b="1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ko-KR" altLang="en-US" sz="1200" b="1" i="1">
                        <a:latin typeface="Cambria Math" panose="02040503050406030204" pitchFamily="18" charset="0"/>
                      </a:rPr>
                      <m:t>𝝉</m:t>
                    </m:r>
                    <m:r>
                      <a:rPr lang="en-US" altLang="ko-KR" sz="1200" b="1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ko-KR" altLang="en-US" sz="1200" b="1" i="1">
                        <a:latin typeface="Cambria Math" panose="02040503050406030204" pitchFamily="18" charset="0"/>
                      </a:rPr>
                      <m:t>𝝅</m:t>
                    </m:r>
                    <m:r>
                      <a:rPr lang="en-US" altLang="ko-KR" sz="1200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</a:t>
                </a: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distribution of trajectories induced by a policy</a:t>
                </a:r>
              </a:p>
              <a:p>
                <a14:m>
                  <m:oMath xmlns:m="http://schemas.openxmlformats.org/officeDocument/2006/math">
                    <m:r>
                      <a:rPr lang="en-US" altLang="ko-KR" sz="1200" b="1">
                        <a:latin typeface="Cambria Math" panose="02040503050406030204" pitchFamily="18" charset="0"/>
                      </a:rPr>
                      <m:t>𝐏</m:t>
                    </m:r>
                    <m:r>
                      <a:rPr lang="en-US" altLang="ko-KR" sz="1200" b="1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1200" b="1">
                        <a:latin typeface="Cambria Math" panose="02040503050406030204" pitchFamily="18" charset="0"/>
                      </a:rPr>
                      <m:t>𝐬</m:t>
                    </m:r>
                    <m:r>
                      <a:rPr lang="en-US" altLang="ko-KR" sz="1200" b="1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ko-KR" altLang="en-US" sz="1200" b="1" i="1">
                        <a:latin typeface="Cambria Math" panose="02040503050406030204" pitchFamily="18" charset="0"/>
                      </a:rPr>
                      <m:t>𝝅</m:t>
                    </m:r>
                    <m:r>
                      <a:rPr lang="en-US" altLang="ko-KR" sz="1200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12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</a:t>
                </a:r>
                <a:r>
                  <a:rPr lang="en-US" altLang="ko-KR" sz="1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distribution of states induced by a policy</a:t>
                </a:r>
              </a:p>
              <a:p>
                <a:endParaRPr lang="en-US" altLang="ko-KR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800100" lvl="1" indent="-457200">
                  <a:buFont typeface="Arial" panose="020B0604020202020204" pitchFamily="34" charset="0"/>
                  <a:buChar char="•"/>
                </a:pPr>
                <a:endParaRPr lang="en-US" altLang="ko-KR" sz="1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040A37A7-8D59-4EAD-B477-0C4FF6165D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1493" y="2370891"/>
                <a:ext cx="3910800" cy="2677656"/>
              </a:xfrm>
              <a:prstGeom prst="rect">
                <a:avLst/>
              </a:prstGeom>
              <a:blipFill>
                <a:blip r:embed="rId5"/>
                <a:stretch>
                  <a:fillRect l="-156" t="-22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3010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C217DF-0F44-4BB4-8A81-9B5B1A58E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Imitation Learning Applications: Autonomous Driving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5DFD18-BF5C-426A-8E7C-131E13240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Autonomous Driving Control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BDFE7C-A460-4A54-A760-AEEA4D542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2" descr="imitation learning autonomous vehicleì ëí ì´ë¯¸ì§ ê²ìê²°ê³¼">
            <a:extLst>
              <a:ext uri="{FF2B5EF4-FFF2-40B4-BE49-F238E27FC236}">
                <a16:creationId xmlns:a16="http://schemas.microsoft.com/office/drawing/2014/main" id="{46C3390A-3302-4646-92F8-9EC51D455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1151" y="2453442"/>
            <a:ext cx="3465336" cy="220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autonomous vehicle lidarì ëí ì´ë¯¸ì§ ê²ìê²°ê³¼">
            <a:extLst>
              <a:ext uri="{FF2B5EF4-FFF2-40B4-BE49-F238E27FC236}">
                <a16:creationId xmlns:a16="http://schemas.microsoft.com/office/drawing/2014/main" id="{5807EB44-2209-496E-A2B3-B1A6222E7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227" y="519728"/>
            <a:ext cx="3376936" cy="182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6BEAB2F-0B9B-4B9E-82F7-325F99499580}"/>
                  </a:ext>
                </a:extLst>
              </p:cNvPr>
              <p:cNvSpPr/>
              <p:nvPr/>
            </p:nvSpPr>
            <p:spPr>
              <a:xfrm>
                <a:off x="389831" y="963876"/>
                <a:ext cx="4713055" cy="120032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spAutoFit/>
              </a:bodyPr>
              <a:lstStyle/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States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</a:t>
                </a:r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 =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sensors</a:t>
                </a:r>
              </a:p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Action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</a:t>
                </a:r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</a:t>
                </a:r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=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steering wheel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brake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… </a:t>
                </a:r>
              </a:p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Training set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ko-KR" altLang="en-US" sz="18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  <m:r>
                          <a:rPr lang="en-US" altLang="ko-KR" sz="1800" b="0" i="1" smtClean="0">
                            <a:latin typeface="Cambria Math" panose="02040503050406030204" pitchFamily="18" charset="0"/>
                          </a:rPr>
                          <m:t>≔</m:t>
                        </m:r>
                        <m:d>
                          <m:dPr>
                            <m:ctrlP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e>
                    </m:d>
                  </m:oMath>
                </a14:m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from expert</a:t>
                </a:r>
              </a:p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Goal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learn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800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1800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ko-KR" sz="1800">
                            <a:latin typeface="Cambria Math" panose="02040503050406030204" pitchFamily="18" charset="0"/>
                          </a:rPr>
                          <m:t>s</m:t>
                        </m:r>
                      </m:e>
                    </m:d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</a:t>
                </a:r>
              </a:p>
            </p:txBody>
          </p:sp>
        </mc:Choice>
        <mc:Fallback xmlns=""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6BEAB2F-0B9B-4B9E-82F7-325F994995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831" y="963876"/>
                <a:ext cx="4713055" cy="12003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2857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590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C217DF-0F44-4BB4-8A81-9B5B1A58E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Imitation Learning Applications: PPF/RFTN Injection Control in Medicine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5DFD18-BF5C-426A-8E7C-131E13240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PPF/RFTN Injection Control in Medicine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BDFE7C-A460-4A54-A760-AEEA4D542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16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55E58A69-63D8-477B-BDEC-31E271DEA4C4}"/>
                  </a:ext>
                </a:extLst>
              </p:cNvPr>
              <p:cNvSpPr/>
              <p:nvPr/>
            </p:nvSpPr>
            <p:spPr>
              <a:xfrm>
                <a:off x="389831" y="963876"/>
                <a:ext cx="4713055" cy="120032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857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spAutoFit/>
              </a:bodyPr>
              <a:lstStyle/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States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</a:t>
                </a:r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s =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BIS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BP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… </a:t>
                </a:r>
                <a:endParaRPr lang="en-US" altLang="ko-KR" sz="1800" b="1" dirty="0">
                  <a:solidFill>
                    <a:srgbClr val="3333FF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Action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</a:t>
                </a:r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</a:t>
                </a:r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=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PPF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</a:t>
                </a:r>
                <a:r>
                  <a:rPr lang="en-US" altLang="ko-KR" sz="1800" b="1" dirty="0">
                    <a:solidFill>
                      <a:srgbClr val="3333FF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RFTN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, … </a:t>
                </a:r>
              </a:p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Training set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ko-KR" altLang="en-US" sz="18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  <m:r>
                          <a:rPr lang="en-US" altLang="ko-KR" sz="1800" b="0" i="1" smtClean="0">
                            <a:latin typeface="Cambria Math" panose="02040503050406030204" pitchFamily="18" charset="0"/>
                          </a:rPr>
                          <m:t>≔</m:t>
                        </m:r>
                        <m:d>
                          <m:dPr>
                            <m:ctrlP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ko-KR" sz="1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e>
                    </m:d>
                  </m:oMath>
                </a14:m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from expert</a:t>
                </a:r>
              </a:p>
              <a:p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Goal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learn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sz="1800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ko-KR" altLang="en-US" sz="1800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ko-KR" sz="1800">
                            <a:latin typeface="Cambria Math" panose="02040503050406030204" pitchFamily="18" charset="0"/>
                          </a:rPr>
                          <m:t>s</m:t>
                        </m:r>
                      </m:e>
                    </m:d>
                    <m:r>
                      <a:rPr lang="en-US" altLang="ko-KR" sz="18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altLang="ko-KR" sz="1800" b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</a:t>
                </a:r>
                <a:r>
                  <a:rPr lang="en-US" altLang="ko-KR" sz="18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a</a:t>
                </a: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55E58A69-63D8-477B-BDEC-31E271DEA4C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831" y="963876"/>
                <a:ext cx="4713055" cy="120032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2857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 descr="마취에 대한 이미지 검색결과">
            <a:extLst>
              <a:ext uri="{FF2B5EF4-FFF2-40B4-BE49-F238E27FC236}">
                <a16:creationId xmlns:a16="http://schemas.microsoft.com/office/drawing/2014/main" id="{E95A9E2B-3342-40DD-ADFD-674E745A7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070" y="2700588"/>
            <a:ext cx="2598439" cy="2060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A6FEA96-EAFC-4417-A0EB-F926BEF81D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925" y="578624"/>
            <a:ext cx="3115905" cy="206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08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98B670-B5D0-424F-A475-78878062B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501711-8547-46C6-8FA9-720A1A197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Deep Reinforcement Learning (DRL) Concepts</a:t>
            </a:r>
          </a:p>
          <a:p>
            <a:r>
              <a:rPr lang="en-US" altLang="ko-KR" dirty="0"/>
              <a:t>Imitation Learning Concepts</a:t>
            </a:r>
          </a:p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Multi-Agent DRL for UAV-based Services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FDE97A-6FD4-4583-A2EF-12B178BA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27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98B670-B5D0-424F-A475-78878062B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501711-8547-46C6-8FA9-720A1A197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Soyi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Jung, Won Joon Yun, 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MyungJae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Shin, Joongheon Kim, and Jae-Hyun Kim, “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Orchestrated Scheduling and Multi-Agent Deep Reinforcement Learning for Cloud-Assisted Multi-UAV Charging Systems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en-US" altLang="ko-K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IEEE Transactions on Vehicular Technology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(Under Review).</a:t>
            </a:r>
          </a:p>
          <a:p>
            <a:endParaRPr lang="en-US" altLang="ko-KR" dirty="0"/>
          </a:p>
          <a:p>
            <a:r>
              <a:rPr lang="en-US" altLang="ko-KR" dirty="0"/>
              <a:t>Collaboration with </a:t>
            </a:r>
            <a:r>
              <a:rPr lang="en-US" altLang="ko-KR" b="1" dirty="0" err="1"/>
              <a:t>Ajou</a:t>
            </a:r>
            <a:r>
              <a:rPr lang="en-US" altLang="ko-KR" b="1" dirty="0"/>
              <a:t> University (Prof. Jae-Hyun Kim’s Lab)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FDE97A-6FD4-4583-A2EF-12B178BA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16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82CD6B-7E66-4688-BF6C-9C194D5E3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System Model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F1B24D24-8E31-4D41-939D-A8B466210F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863" y="525463"/>
            <a:ext cx="8040436" cy="4235450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EA2382-837C-40A2-85A9-02E2547AC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886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98B670-B5D0-424F-A475-78878062B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Outline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501711-8547-46C6-8FA9-720A1A197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Deep Reinforcement Learning (DRL) Concepts</a:t>
            </a:r>
          </a:p>
          <a:p>
            <a:r>
              <a:rPr lang="en-US" altLang="ko-KR" dirty="0"/>
              <a:t>Imitation Learning Concepts</a:t>
            </a:r>
          </a:p>
          <a:p>
            <a:r>
              <a:rPr lang="en-US" altLang="ko-KR" dirty="0"/>
              <a:t>Multi-Agent DRL for UAV-based Services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FDE97A-6FD4-4583-A2EF-12B178BA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269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2312F-DC3E-4CC2-B426-F2566080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MADRL for End-Edge-Cloud UAV Charging Systems (CommNet)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4F170799-81BD-4094-AF02-F88C1880D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6753" y="680069"/>
            <a:ext cx="6020656" cy="3926237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4F758A-A4A0-4A31-8D15-1EE3DA491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715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A01B36-5A5B-41F0-9457-C9026BCA9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CB98F5-2EF1-46D6-A156-64150DA78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Deep Reinforcement Learning</a:t>
            </a:r>
          </a:p>
          <a:p>
            <a:pPr lvl="1"/>
            <a:r>
              <a:rPr lang="en-US" altLang="ko-KR" dirty="0"/>
              <a:t>Reinforcement Learning Approximation with Deep Neural Networks</a:t>
            </a:r>
          </a:p>
          <a:p>
            <a:r>
              <a:rPr lang="en-US" altLang="ko-KR" b="1" dirty="0"/>
              <a:t>Imitation Learning</a:t>
            </a:r>
          </a:p>
          <a:p>
            <a:pPr lvl="1"/>
            <a:r>
              <a:rPr lang="en-US" altLang="ko-KR" dirty="0"/>
              <a:t>Learning without Rewards</a:t>
            </a:r>
          </a:p>
          <a:p>
            <a:pPr lvl="1"/>
            <a:r>
              <a:rPr lang="en-US" altLang="ko-KR" dirty="0"/>
              <a:t>One Possible Solutions for Multi-Agent DRL</a:t>
            </a:r>
          </a:p>
          <a:p>
            <a:r>
              <a:rPr lang="en-US" altLang="ko-KR" b="1" dirty="0"/>
              <a:t>Multi-Agent DRL</a:t>
            </a:r>
          </a:p>
          <a:p>
            <a:pPr lvl="1"/>
            <a:r>
              <a:rPr lang="en-US" altLang="ko-KR" dirty="0"/>
              <a:t>CommNet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F91137-CAA9-4739-9A8B-EA1E7736F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900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E36B98-633E-4D97-BAF1-8979B18BB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999"/>
            <a:ext cx="8005425" cy="389356"/>
          </a:xfrm>
        </p:spPr>
        <p:txBody>
          <a:bodyPr/>
          <a:lstStyle/>
          <a:p>
            <a:r>
              <a:rPr lang="en-US" altLang="ko-KR" dirty="0"/>
              <a:t>Q&amp;A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335DE8-43A5-47E7-8B52-F85B482898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90" y="525043"/>
            <a:ext cx="8996516" cy="4235736"/>
          </a:xfrm>
        </p:spPr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sz="2800" b="1" dirty="0"/>
              <a:t>Thank you for your attention!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More questions?</a:t>
            </a:r>
          </a:p>
          <a:p>
            <a:pPr lvl="1"/>
            <a:r>
              <a:rPr lang="en-US" altLang="ko-KR" dirty="0">
                <a:solidFill>
                  <a:srgbClr val="A5002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joongheon@</a:t>
            </a:r>
            <a:r>
              <a:rPr lang="en-US" altLang="ko-KR" u="sng" dirty="0">
                <a:solidFill>
                  <a:srgbClr val="A50021"/>
                </a:solidFill>
              </a:rPr>
              <a:t>korea.ac.kr</a:t>
            </a:r>
          </a:p>
          <a:p>
            <a:r>
              <a:rPr lang="en-US" altLang="ko-KR" dirty="0"/>
              <a:t>More details?</a:t>
            </a:r>
          </a:p>
          <a:p>
            <a:pPr lvl="1"/>
            <a:r>
              <a:rPr lang="en-US" altLang="ko-KR" dirty="0">
                <a:solidFill>
                  <a:srgbClr val="A5002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https://joongheon.github.</a:t>
            </a:r>
            <a:r>
              <a:rPr lang="en-US" altLang="ko-KR">
                <a:solidFill>
                  <a:srgbClr val="A5002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io/</a:t>
            </a:r>
            <a:endParaRPr lang="en-US" altLang="ko-KR" dirty="0"/>
          </a:p>
          <a:p>
            <a:pPr lvl="1"/>
            <a:endParaRPr lang="ko-KR" altLang="en-US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2BB128-78DA-4914-976D-5902A6600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56036" y="4832152"/>
            <a:ext cx="2057400" cy="273844"/>
          </a:xfrm>
        </p:spPr>
        <p:txBody>
          <a:bodyPr/>
          <a:lstStyle/>
          <a:p>
            <a:fld id="{5E76BB3F-EC35-4905-A5EC-4D78F0DCE77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74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0E631B-E8E4-4B14-838F-DA59225CF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 to RL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C1635A-8376-4081-9174-3487AFDDF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Brief History and Successes</a:t>
            </a:r>
          </a:p>
          <a:p>
            <a:pPr lvl="1"/>
            <a:r>
              <a:rPr lang="en-US" altLang="ko-KR" dirty="0"/>
              <a:t>Minsky’s PhD thesis (1954): Stochastic Neural-Analog </a:t>
            </a:r>
            <a:r>
              <a:rPr lang="en-US" altLang="ko-KR" b="1" dirty="0"/>
              <a:t>Reinforcement</a:t>
            </a:r>
            <a:r>
              <a:rPr lang="en-US" altLang="ko-KR" dirty="0"/>
              <a:t> Computer</a:t>
            </a:r>
          </a:p>
          <a:p>
            <a:pPr lvl="1"/>
            <a:r>
              <a:rPr lang="en-US" altLang="ko-KR" dirty="0"/>
              <a:t>Analogies with animal learning and psychology </a:t>
            </a:r>
          </a:p>
          <a:p>
            <a:pPr lvl="1"/>
            <a:r>
              <a:rPr lang="en-US" altLang="ko-KR" dirty="0"/>
              <a:t>Job-shop scheduling for NASA space missions (Zhang and </a:t>
            </a:r>
            <a:r>
              <a:rPr lang="en-US" altLang="ko-KR" dirty="0" err="1"/>
              <a:t>Dietterich</a:t>
            </a:r>
            <a:r>
              <a:rPr lang="en-US" altLang="ko-KR" dirty="0"/>
              <a:t>, 1997)</a:t>
            </a:r>
          </a:p>
          <a:p>
            <a:pPr lvl="1"/>
            <a:r>
              <a:rPr lang="en-US" altLang="ko-KR" dirty="0"/>
              <a:t>Robotic soccer (Stone and Veloso, 1998) – part of the world-champion approach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When RL can be used?</a:t>
            </a:r>
          </a:p>
          <a:p>
            <a:pPr lvl="1"/>
            <a:r>
              <a:rPr lang="en-US" altLang="ko-KR" dirty="0"/>
              <a:t>Find the (approximated) </a:t>
            </a:r>
            <a:r>
              <a:rPr lang="en-US" altLang="ko-KR" b="1" dirty="0">
                <a:solidFill>
                  <a:srgbClr val="3333FF"/>
                </a:solidFill>
              </a:rPr>
              <a:t>optimal </a:t>
            </a:r>
            <a:r>
              <a:rPr lang="en-US" altLang="ko-KR" b="1" u="sng" dirty="0">
                <a:solidFill>
                  <a:srgbClr val="3333FF"/>
                </a:solidFill>
              </a:rPr>
              <a:t>action sequence</a:t>
            </a:r>
            <a:r>
              <a:rPr lang="en-US" altLang="ko-KR" dirty="0"/>
              <a:t> for </a:t>
            </a:r>
            <a:r>
              <a:rPr lang="en-US" altLang="ko-KR" b="1" dirty="0"/>
              <a:t>expected </a:t>
            </a:r>
            <a:r>
              <a:rPr lang="en-US" altLang="ko-KR" b="1" dirty="0">
                <a:solidFill>
                  <a:srgbClr val="3333FF"/>
                </a:solidFill>
              </a:rPr>
              <a:t>reward maximization </a:t>
            </a:r>
            <a:r>
              <a:rPr lang="en-US" altLang="ko-KR" b="1" dirty="0"/>
              <a:t>(not for </a:t>
            </a:r>
            <a:r>
              <a:rPr lang="en-US" altLang="ko-KR" b="1" u="sng" dirty="0"/>
              <a:t>single</a:t>
            </a:r>
            <a:r>
              <a:rPr lang="en-US" altLang="ko-KR" b="1" dirty="0"/>
              <a:t> optimal solution)</a:t>
            </a:r>
          </a:p>
          <a:p>
            <a:pPr lvl="1"/>
            <a:r>
              <a:rPr lang="en-US" altLang="ko-KR" dirty="0"/>
              <a:t>Define</a:t>
            </a:r>
            <a:r>
              <a:rPr lang="ko-KR" altLang="en-US" dirty="0"/>
              <a:t> </a:t>
            </a:r>
            <a:r>
              <a:rPr lang="en-US" altLang="ko-KR" b="1" u="sng" dirty="0"/>
              <a:t>actions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b="1" u="sng" dirty="0"/>
              <a:t>rewards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These</a:t>
            </a:r>
            <a:r>
              <a:rPr lang="ko-KR" altLang="en-US" dirty="0"/>
              <a:t> </a:t>
            </a:r>
            <a:r>
              <a:rPr lang="en-US" altLang="ko-KR" dirty="0"/>
              <a:t>are all we need to do.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5EAFE4-7EBD-409B-8136-988CB711D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58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B67B6-9781-43FA-A820-569F45386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 to RL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2B69FB-322C-473A-BC5B-CAE762693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Action Sequence (also called </a:t>
            </a:r>
            <a:r>
              <a:rPr lang="en-US" altLang="ko-KR" b="1" dirty="0"/>
              <a:t>Policy</a:t>
            </a:r>
            <a:r>
              <a:rPr lang="en-US" altLang="ko-KR" dirty="0"/>
              <a:t>, later in this presentation)!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496688-11EF-40CC-9467-FB4769B40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2" descr="Reinforcement Learning Applicationsì ëí ì´ë¯¸ì§ ê²ìê²°ê³¼">
            <a:extLst>
              <a:ext uri="{FF2B5EF4-FFF2-40B4-BE49-F238E27FC236}">
                <a16:creationId xmlns:a16="http://schemas.microsoft.com/office/drawing/2014/main" id="{F9453677-D56A-4586-9036-4604273F5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151" y="956932"/>
            <a:ext cx="4205460" cy="2798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obot soccerì ëí ì´ë¯¸ì§ ê²ìê²°ê³¼">
            <a:extLst>
              <a:ext uri="{FF2B5EF4-FFF2-40B4-BE49-F238E27FC236}">
                <a16:creationId xmlns:a16="http://schemas.microsoft.com/office/drawing/2014/main" id="{2FEEA806-4E05-442F-8FFB-C9DE4E47D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711" y="2356204"/>
            <a:ext cx="4274799" cy="240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5032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AE464B-E4C4-40DB-B003-774598CF7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090C0B-C8B5-4E09-9B29-C8F7ED423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90" y="525043"/>
            <a:ext cx="4610119" cy="4235736"/>
          </a:xfrm>
        </p:spPr>
        <p:txBody>
          <a:bodyPr/>
          <a:lstStyle/>
          <a:p>
            <a:r>
              <a:rPr lang="en-US" altLang="ko-KR" dirty="0"/>
              <a:t>How Deep Learning Works?</a:t>
            </a:r>
            <a:endParaRPr lang="ko-KR" altLang="en-US" dirty="0"/>
          </a:p>
          <a:p>
            <a:pPr lvl="1"/>
            <a:r>
              <a:rPr lang="en-US" altLang="ko-KR" dirty="0"/>
              <a:t>Deep Learning Computation Procedure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769F68-1C63-4CED-AED8-C3BEF871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5</a:t>
            </a:fld>
            <a:endParaRPr 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D6750D5-4DA0-4C0A-8160-0DF7F53E4364}"/>
              </a:ext>
            </a:extLst>
          </p:cNvPr>
          <p:cNvSpPr/>
          <p:nvPr/>
        </p:nvSpPr>
        <p:spPr>
          <a:xfrm>
            <a:off x="710418" y="1216854"/>
            <a:ext cx="3917853" cy="9576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 Model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MLP, CNN, RNN, GAN, or Customized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Hidden Layers, # Units, Input/Output,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Function / Optimizer Selection</a:t>
            </a:r>
            <a:endParaRPr lang="ko-KR" altLang="en-US" sz="1400" dirty="0">
              <a:solidFill>
                <a:schemeClr val="accent5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A5CACA-78D0-4F2D-AEA9-1E0EF0F28C58}"/>
              </a:ext>
            </a:extLst>
          </p:cNvPr>
          <p:cNvSpPr/>
          <p:nvPr/>
        </p:nvSpPr>
        <p:spPr>
          <a:xfrm>
            <a:off x="710417" y="2495935"/>
            <a:ext cx="3917853" cy="9576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(with Large-Scale Dataset)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Input: Data, Output: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</a:t>
            </a: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Weights Updates for Cost Function Minimization</a:t>
            </a:r>
            <a:endParaRPr lang="en-US" altLang="ko-KR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59F119-DD28-44EB-89E6-BB27F3CD0533}"/>
              </a:ext>
            </a:extLst>
          </p:cNvPr>
          <p:cNvSpPr/>
          <p:nvPr/>
        </p:nvSpPr>
        <p:spPr>
          <a:xfrm>
            <a:off x="710416" y="3775016"/>
            <a:ext cx="3917853" cy="9576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Inference / Testing (</a:t>
            </a:r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Real-Word Execution)</a:t>
            </a:r>
            <a:endParaRPr lang="en-US" altLang="ko-KR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Input: Real-World Input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Output: Interference Results based on Updated Weights in Deep Neural Networks</a:t>
            </a:r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B72AF211-8778-41EB-9204-8E09F80A3C93}"/>
              </a:ext>
            </a:extLst>
          </p:cNvPr>
          <p:cNvSpPr/>
          <p:nvPr/>
        </p:nvSpPr>
        <p:spPr>
          <a:xfrm>
            <a:off x="2393549" y="2232145"/>
            <a:ext cx="484632" cy="232820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A9A8DE9F-1820-4012-B20B-156C050A4759}"/>
              </a:ext>
            </a:extLst>
          </p:cNvPr>
          <p:cNvSpPr/>
          <p:nvPr/>
        </p:nvSpPr>
        <p:spPr>
          <a:xfrm>
            <a:off x="2393549" y="3497878"/>
            <a:ext cx="484632" cy="232820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9CD09DD-CDF3-4440-AAA6-36C80D78D1CD}"/>
              </a:ext>
            </a:extLst>
          </p:cNvPr>
          <p:cNvGrpSpPr/>
          <p:nvPr/>
        </p:nvGrpSpPr>
        <p:grpSpPr>
          <a:xfrm>
            <a:off x="4761458" y="1205125"/>
            <a:ext cx="4343739" cy="2097316"/>
            <a:chOff x="4769697" y="1887944"/>
            <a:chExt cx="5122741" cy="2605641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565312C-69D3-47B3-B8E5-58022A8E6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69697" y="1887944"/>
              <a:ext cx="5122741" cy="2605641"/>
            </a:xfrm>
            <a:prstGeom prst="rect">
              <a:avLst/>
            </a:prstGeom>
            <a:ln>
              <a:noFill/>
            </a:ln>
          </p:spPr>
        </p:pic>
        <p:sp>
          <p:nvSpPr>
            <p:cNvPr id="16" name="순서도: 대체 처리 15">
              <a:extLst>
                <a:ext uri="{FF2B5EF4-FFF2-40B4-BE49-F238E27FC236}">
                  <a16:creationId xmlns:a16="http://schemas.microsoft.com/office/drawing/2014/main" id="{DE4DACCB-E7A3-4167-9432-3B472C8DA452}"/>
                </a:ext>
              </a:extLst>
            </p:cNvPr>
            <p:cNvSpPr/>
            <p:nvPr/>
          </p:nvSpPr>
          <p:spPr>
            <a:xfrm>
              <a:off x="4812535" y="1887944"/>
              <a:ext cx="603034" cy="2605641"/>
            </a:xfrm>
            <a:prstGeom prst="flowChartAlternateProcess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순서도: 대체 처리 16">
              <a:extLst>
                <a:ext uri="{FF2B5EF4-FFF2-40B4-BE49-F238E27FC236}">
                  <a16:creationId xmlns:a16="http://schemas.microsoft.com/office/drawing/2014/main" id="{EA247AD3-B4FF-4457-ACFF-F888F44C7417}"/>
                </a:ext>
              </a:extLst>
            </p:cNvPr>
            <p:cNvSpPr/>
            <p:nvPr/>
          </p:nvSpPr>
          <p:spPr>
            <a:xfrm>
              <a:off x="8999985" y="1887944"/>
              <a:ext cx="648658" cy="2605641"/>
            </a:xfrm>
            <a:prstGeom prst="flowChartAlternateProcess">
              <a:avLst/>
            </a:prstGeom>
            <a:noFill/>
            <a:ln w="19050"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62E9D2A-B5AE-4016-A5BA-4E42D8F492AF}"/>
                </a:ext>
              </a:extLst>
            </p:cNvPr>
            <p:cNvSpPr/>
            <p:nvPr/>
          </p:nvSpPr>
          <p:spPr>
            <a:xfrm>
              <a:off x="5722477" y="1887944"/>
              <a:ext cx="3033713" cy="2605641"/>
            </a:xfrm>
            <a:prstGeom prst="rect">
              <a:avLst/>
            </a:prstGeom>
            <a:noFill/>
            <a:ln w="19050">
              <a:solidFill>
                <a:schemeClr val="accent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B7A5CAB-621D-47EC-990B-BBAF54E21897}"/>
              </a:ext>
            </a:extLst>
          </p:cNvPr>
          <p:cNvSpPr txBox="1"/>
          <p:nvPr/>
        </p:nvSpPr>
        <p:spPr>
          <a:xfrm>
            <a:off x="4768999" y="924701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  <a:endParaRPr lang="ko-KR" altLang="en-US" sz="1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11624D5-0E3C-47EC-B02F-990A6A6B5112}"/>
              </a:ext>
            </a:extLst>
          </p:cNvPr>
          <p:cNvSpPr txBox="1"/>
          <p:nvPr/>
        </p:nvSpPr>
        <p:spPr>
          <a:xfrm>
            <a:off x="8279403" y="929826"/>
            <a:ext cx="6912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lang="ko-KR" altLang="en-US" sz="12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9906A6-F124-46B8-B2E6-87E85DFD993D}"/>
              </a:ext>
            </a:extLst>
          </p:cNvPr>
          <p:cNvSpPr txBox="1"/>
          <p:nvPr/>
        </p:nvSpPr>
        <p:spPr>
          <a:xfrm>
            <a:off x="5569351" y="924701"/>
            <a:ext cx="2572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Multi-Layer Perceptron (MLP)</a:t>
            </a:r>
            <a:endParaRPr lang="ko-KR" altLang="en-US" sz="12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017139-07F3-428C-9E96-A2D2F0118CA6}"/>
              </a:ext>
            </a:extLst>
          </p:cNvPr>
          <p:cNvSpPr txBox="1"/>
          <p:nvPr/>
        </p:nvSpPr>
        <p:spPr>
          <a:xfrm>
            <a:off x="5455728" y="3315291"/>
            <a:ext cx="3352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 Training (Weights Updates) for Cost</a:t>
            </a:r>
            <a:r>
              <a:rPr lang="ko-KR" altLang="en-US" sz="1200" b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200" b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Minimization: </a:t>
            </a:r>
            <a:r>
              <a:rPr lang="en-US" altLang="ko-KR" sz="1200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GD, SGD, Adam, etc. </a:t>
            </a:r>
            <a:endParaRPr lang="ko-KR" altLang="en-US" sz="12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2" descr="http://cs231n.github.io/assets/nn1/layer_sizes.jpeg">
            <a:extLst>
              <a:ext uri="{FF2B5EF4-FFF2-40B4-BE49-F238E27FC236}">
                <a16:creationId xmlns:a16="http://schemas.microsoft.com/office/drawing/2014/main" id="{E2064B58-EE42-4B37-BDE3-7DEF34FFA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852" y="3755341"/>
            <a:ext cx="2909584" cy="103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062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AE464B-E4C4-40DB-B003-774598CF7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090C0B-C8B5-4E09-9B29-C8F7ED423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90" y="525043"/>
            <a:ext cx="4610119" cy="4235736"/>
          </a:xfrm>
        </p:spPr>
        <p:txBody>
          <a:bodyPr/>
          <a:lstStyle/>
          <a:p>
            <a:r>
              <a:rPr lang="en-US" altLang="ko-KR" dirty="0"/>
              <a:t>How Deep Learning Works?</a:t>
            </a:r>
            <a:endParaRPr lang="ko-KR" altLang="en-US" dirty="0"/>
          </a:p>
          <a:p>
            <a:pPr lvl="1"/>
            <a:r>
              <a:rPr lang="en-US" altLang="ko-KR" dirty="0"/>
              <a:t>Deep Learning Computation Procedure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769F68-1C63-4CED-AED8-C3BEF871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6</a:t>
            </a:fld>
            <a:endParaRPr 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D6750D5-4DA0-4C0A-8160-0DF7F53E4364}"/>
              </a:ext>
            </a:extLst>
          </p:cNvPr>
          <p:cNvSpPr/>
          <p:nvPr/>
        </p:nvSpPr>
        <p:spPr>
          <a:xfrm>
            <a:off x="710418" y="1216854"/>
            <a:ext cx="3917853" cy="9576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 Model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MLP, CNN, RNN, GAN, or Customized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Hidden Layers, # Units, Input/Output,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Function / Optimizer Selection</a:t>
            </a:r>
            <a:endParaRPr lang="ko-KR" alt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A5CACA-78D0-4F2D-AEA9-1E0EF0F28C58}"/>
              </a:ext>
            </a:extLst>
          </p:cNvPr>
          <p:cNvSpPr/>
          <p:nvPr/>
        </p:nvSpPr>
        <p:spPr>
          <a:xfrm>
            <a:off x="710417" y="2495935"/>
            <a:ext cx="3917853" cy="9576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</a:t>
            </a:r>
            <a:r>
              <a:rPr lang="en-US" altLang="ko-KR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(with Large-Scale Dataset)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Input: Data, Output: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</a:t>
            </a:r>
            <a:r>
              <a:rPr lang="en-US" altLang="ko-KR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Weights Updates for Cost Function Minimization</a:t>
            </a:r>
            <a:endParaRPr lang="en-US" altLang="ko-KR" sz="1400" dirty="0">
              <a:solidFill>
                <a:schemeClr val="accent5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accent5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59F119-DD28-44EB-89E6-BB27F3CD0533}"/>
              </a:ext>
            </a:extLst>
          </p:cNvPr>
          <p:cNvSpPr/>
          <p:nvPr/>
        </p:nvSpPr>
        <p:spPr>
          <a:xfrm>
            <a:off x="710416" y="3775016"/>
            <a:ext cx="3917853" cy="9576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Inference / Testing (</a:t>
            </a:r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Real-Word Execution)</a:t>
            </a:r>
            <a:endParaRPr lang="en-US" altLang="ko-KR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Input: Real-World Input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Output: Interference Results based on Updated Weights in Deep Neural Networks</a:t>
            </a:r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B72AF211-8778-41EB-9204-8E09F80A3C93}"/>
              </a:ext>
            </a:extLst>
          </p:cNvPr>
          <p:cNvSpPr/>
          <p:nvPr/>
        </p:nvSpPr>
        <p:spPr>
          <a:xfrm>
            <a:off x="2393549" y="2232145"/>
            <a:ext cx="484632" cy="232820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A9A8DE9F-1820-4012-B20B-156C050A4759}"/>
              </a:ext>
            </a:extLst>
          </p:cNvPr>
          <p:cNvSpPr/>
          <p:nvPr/>
        </p:nvSpPr>
        <p:spPr>
          <a:xfrm>
            <a:off x="2393549" y="3497878"/>
            <a:ext cx="484632" cy="232820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0F74CCD-DCF7-4BEA-916C-0D63FE74F2AF}"/>
              </a:ext>
            </a:extLst>
          </p:cNvPr>
          <p:cNvGrpSpPr/>
          <p:nvPr/>
        </p:nvGrpSpPr>
        <p:grpSpPr>
          <a:xfrm>
            <a:off x="4761458" y="1205125"/>
            <a:ext cx="4343739" cy="2097316"/>
            <a:chOff x="4769697" y="1887944"/>
            <a:chExt cx="5122741" cy="2605641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2DCA71A8-8D30-4511-9BED-AC32371D9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69697" y="1887944"/>
              <a:ext cx="5122741" cy="2605641"/>
            </a:xfrm>
            <a:prstGeom prst="rect">
              <a:avLst/>
            </a:prstGeom>
            <a:ln>
              <a:noFill/>
            </a:ln>
          </p:spPr>
        </p:pic>
        <p:sp>
          <p:nvSpPr>
            <p:cNvPr id="29" name="순서도: 대체 처리 28">
              <a:extLst>
                <a:ext uri="{FF2B5EF4-FFF2-40B4-BE49-F238E27FC236}">
                  <a16:creationId xmlns:a16="http://schemas.microsoft.com/office/drawing/2014/main" id="{F8E7ABDE-FE26-42B8-8B8B-DE9DABAA3356}"/>
                </a:ext>
              </a:extLst>
            </p:cNvPr>
            <p:cNvSpPr/>
            <p:nvPr/>
          </p:nvSpPr>
          <p:spPr>
            <a:xfrm>
              <a:off x="4812535" y="1887944"/>
              <a:ext cx="603034" cy="2605641"/>
            </a:xfrm>
            <a:prstGeom prst="flowChartAlternateProcess">
              <a:avLst/>
            </a:prstGeom>
            <a:noFill/>
            <a:ln w="1905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순서도: 대체 처리 29">
              <a:extLst>
                <a:ext uri="{FF2B5EF4-FFF2-40B4-BE49-F238E27FC236}">
                  <a16:creationId xmlns:a16="http://schemas.microsoft.com/office/drawing/2014/main" id="{4A36C44E-1869-4D4A-B93F-6D4A7B2797DA}"/>
                </a:ext>
              </a:extLst>
            </p:cNvPr>
            <p:cNvSpPr/>
            <p:nvPr/>
          </p:nvSpPr>
          <p:spPr>
            <a:xfrm>
              <a:off x="8999985" y="1887944"/>
              <a:ext cx="648658" cy="2605641"/>
            </a:xfrm>
            <a:prstGeom prst="flowChartAlternateProcess">
              <a:avLst/>
            </a:prstGeom>
            <a:noFill/>
            <a:ln w="19050"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3001C0D5-8769-455A-97E9-E360F6690793}"/>
                </a:ext>
              </a:extLst>
            </p:cNvPr>
            <p:cNvSpPr/>
            <p:nvPr/>
          </p:nvSpPr>
          <p:spPr>
            <a:xfrm>
              <a:off x="5722477" y="1887944"/>
              <a:ext cx="3033713" cy="2605641"/>
            </a:xfrm>
            <a:prstGeom prst="rect">
              <a:avLst/>
            </a:prstGeom>
            <a:noFill/>
            <a:ln w="19050">
              <a:solidFill>
                <a:schemeClr val="accent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62C3F2DC-6441-4247-9F8C-DABF87933516}"/>
              </a:ext>
            </a:extLst>
          </p:cNvPr>
          <p:cNvSpPr txBox="1"/>
          <p:nvPr/>
        </p:nvSpPr>
        <p:spPr>
          <a:xfrm>
            <a:off x="4768999" y="924701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  <a:endParaRPr lang="ko-KR" altLang="en-US" sz="1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FCE1240-51EF-4A0E-8D0B-8AAD461A1B41}"/>
              </a:ext>
            </a:extLst>
          </p:cNvPr>
          <p:cNvSpPr txBox="1"/>
          <p:nvPr/>
        </p:nvSpPr>
        <p:spPr>
          <a:xfrm>
            <a:off x="8279403" y="929826"/>
            <a:ext cx="6912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lang="ko-KR" altLang="en-US" sz="12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D4796BA-B242-42B0-A505-B31681DDC3EF}"/>
              </a:ext>
            </a:extLst>
          </p:cNvPr>
          <p:cNvSpPr txBox="1"/>
          <p:nvPr/>
        </p:nvSpPr>
        <p:spPr>
          <a:xfrm>
            <a:off x="5569351" y="924701"/>
            <a:ext cx="25723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MLP</a:t>
            </a:r>
            <a:endParaRPr lang="ko-KR" altLang="en-US" sz="1200" dirty="0">
              <a:solidFill>
                <a:schemeClr val="accent4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E485EE-41FC-4D00-91B2-57A7E9C89CF6}"/>
              </a:ext>
            </a:extLst>
          </p:cNvPr>
          <p:cNvSpPr/>
          <p:nvPr/>
        </p:nvSpPr>
        <p:spPr>
          <a:xfrm>
            <a:off x="4797781" y="3574698"/>
            <a:ext cx="2006879" cy="4845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rgbClr val="FF0000"/>
                </a:solidFill>
                <a:latin typeface="Arial Narrow" panose="020B0606020202030204" pitchFamily="34" charset="0"/>
              </a:rPr>
              <a:t>INPUT: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rgbClr val="FF0000"/>
                </a:solidFill>
                <a:latin typeface="Arial Narrow" panose="020B0606020202030204" pitchFamily="34" charset="0"/>
              </a:rPr>
              <a:t>One-Dimension 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400" dirty="0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CC5E27A-BA98-4DEC-9671-EAD8F9348741}"/>
              </a:ext>
            </a:extLst>
          </p:cNvPr>
          <p:cNvSpPr/>
          <p:nvPr/>
        </p:nvSpPr>
        <p:spPr>
          <a:xfrm>
            <a:off x="6947754" y="3574698"/>
            <a:ext cx="2006879" cy="4845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accent5">
                    <a:lumMod val="75000"/>
                  </a:schemeClr>
                </a:solidFill>
                <a:latin typeface="Arial Narrow" panose="020B0606020202030204" pitchFamily="34" charset="0"/>
              </a:rPr>
              <a:t>OUTPUT: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>
                    <a:lumMod val="75000"/>
                  </a:schemeClr>
                </a:solidFill>
                <a:latin typeface="Arial Narrow" panose="020B0606020202030204" pitchFamily="34" charset="0"/>
              </a:rPr>
              <a:t>One-Hot Encoding</a:t>
            </a:r>
            <a:endParaRPr lang="ko-KR" altLang="en-US" sz="1400" dirty="0">
              <a:solidFill>
                <a:schemeClr val="accent5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9D196867-C80C-448B-BACE-D08B16B59E55}"/>
              </a:ext>
            </a:extLst>
          </p:cNvPr>
          <p:cNvSpPr/>
          <p:nvPr/>
        </p:nvSpPr>
        <p:spPr>
          <a:xfrm>
            <a:off x="4950630" y="3070860"/>
            <a:ext cx="199711" cy="427018"/>
          </a:xfrm>
          <a:prstGeom prst="upArrow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위쪽 21">
            <a:extLst>
              <a:ext uri="{FF2B5EF4-FFF2-40B4-BE49-F238E27FC236}">
                <a16:creationId xmlns:a16="http://schemas.microsoft.com/office/drawing/2014/main" id="{989F9CA8-B876-47C3-8C7C-E0C8A8F2553F}"/>
              </a:ext>
            </a:extLst>
          </p:cNvPr>
          <p:cNvSpPr/>
          <p:nvPr/>
        </p:nvSpPr>
        <p:spPr>
          <a:xfrm>
            <a:off x="8523610" y="3070860"/>
            <a:ext cx="199711" cy="427018"/>
          </a:xfrm>
          <a:prstGeom prst="up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C06995E-9091-4143-9BBA-A2A3F4458D33}"/>
              </a:ext>
            </a:extLst>
          </p:cNvPr>
          <p:cNvSpPr/>
          <p:nvPr/>
        </p:nvSpPr>
        <p:spPr>
          <a:xfrm>
            <a:off x="4797781" y="563105"/>
            <a:ext cx="4100694" cy="3384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ko-KR" sz="1400" dirty="0">
                <a:solidFill>
                  <a:schemeClr val="accent4">
                    <a:lumMod val="75000"/>
                  </a:schemeClr>
                </a:solidFill>
                <a:latin typeface="Arial Narrow" panose="020B0606020202030204" pitchFamily="34" charset="0"/>
              </a:rPr>
              <a:t>All weights in units are trained/set (under cost minimization)</a:t>
            </a:r>
            <a:endParaRPr lang="ko-KR" altLang="en-US" sz="1400" dirty="0">
              <a:solidFill>
                <a:schemeClr val="accent4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24" name="화살표: 위쪽 23">
            <a:extLst>
              <a:ext uri="{FF2B5EF4-FFF2-40B4-BE49-F238E27FC236}">
                <a16:creationId xmlns:a16="http://schemas.microsoft.com/office/drawing/2014/main" id="{15743130-1E0E-4618-9854-25B080A5EABC}"/>
              </a:ext>
            </a:extLst>
          </p:cNvPr>
          <p:cNvSpPr/>
          <p:nvPr/>
        </p:nvSpPr>
        <p:spPr>
          <a:xfrm rot="10800000">
            <a:off x="7375989" y="953206"/>
            <a:ext cx="199711" cy="427018"/>
          </a:xfrm>
          <a:prstGeom prst="up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0991F7D-71CD-497E-B7CB-424CF2DC822F}"/>
              </a:ext>
            </a:extLst>
          </p:cNvPr>
          <p:cNvSpPr/>
          <p:nvPr/>
        </p:nvSpPr>
        <p:spPr>
          <a:xfrm>
            <a:off x="4789549" y="4136031"/>
            <a:ext cx="4165084" cy="4845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dirty="0">
                <a:solidFill>
                  <a:schemeClr val="tx1"/>
                </a:solidFill>
                <a:latin typeface="Arial Narrow" panose="020B0606020202030204" pitchFamily="34" charset="0"/>
              </a:rPr>
              <a:t>We</a:t>
            </a:r>
            <a:r>
              <a:rPr lang="ko-KR" altLang="en-US" sz="1400" dirty="0">
                <a:solidFill>
                  <a:schemeClr val="tx1"/>
                </a:solidFill>
                <a:latin typeface="Arial Narrow" panose="020B0606020202030204" pitchFamily="34" charset="0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Arial Narrow" panose="020B0606020202030204" pitchFamily="34" charset="0"/>
              </a:rPr>
              <a:t>need a lot of training data for generality </a:t>
            </a:r>
            <a:br>
              <a:rPr lang="en-US" altLang="ko-KR" sz="1400" dirty="0">
                <a:solidFill>
                  <a:schemeClr val="tx1"/>
                </a:solidFill>
                <a:latin typeface="Arial Narrow" panose="020B0606020202030204" pitchFamily="34" charset="0"/>
              </a:rPr>
            </a:br>
            <a:r>
              <a:rPr lang="en-US" altLang="ko-KR" sz="1400" dirty="0">
                <a:solidFill>
                  <a:schemeClr val="tx1"/>
                </a:solidFill>
                <a:latin typeface="Arial Narrow" panose="020B0606020202030204" pitchFamily="34" charset="0"/>
              </a:rPr>
              <a:t>(otherwise, we will suffer from overfitting problem).</a:t>
            </a:r>
            <a:endParaRPr lang="ko-KR" altLang="en-US" sz="1400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582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AE464B-E4C4-40DB-B003-774598CF7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090C0B-C8B5-4E09-9B29-C8F7ED423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90" y="525043"/>
            <a:ext cx="4610119" cy="4235736"/>
          </a:xfrm>
        </p:spPr>
        <p:txBody>
          <a:bodyPr/>
          <a:lstStyle/>
          <a:p>
            <a:r>
              <a:rPr lang="en-US" altLang="ko-KR" dirty="0"/>
              <a:t>How Deep Learning Works?</a:t>
            </a:r>
            <a:endParaRPr lang="ko-KR" altLang="en-US" dirty="0"/>
          </a:p>
          <a:p>
            <a:pPr lvl="1"/>
            <a:r>
              <a:rPr lang="en-US" altLang="ko-KR" dirty="0"/>
              <a:t>Deep Learning Computation Procedure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769F68-1C63-4CED-AED8-C3BEF871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7</a:t>
            </a:fld>
            <a:endParaRPr 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D6750D5-4DA0-4C0A-8160-0DF7F53E4364}"/>
              </a:ext>
            </a:extLst>
          </p:cNvPr>
          <p:cNvSpPr/>
          <p:nvPr/>
        </p:nvSpPr>
        <p:spPr>
          <a:xfrm>
            <a:off x="710418" y="1216854"/>
            <a:ext cx="3917853" cy="9576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 Model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MLP, CNN, RNN, GAN, or Customized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Hidden Layers, # Units, Input/Output,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 Function / Optimizer Selection</a:t>
            </a:r>
            <a:endParaRPr lang="ko-KR" alt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A5CACA-78D0-4F2D-AEA9-1E0EF0F28C58}"/>
              </a:ext>
            </a:extLst>
          </p:cNvPr>
          <p:cNvSpPr/>
          <p:nvPr/>
        </p:nvSpPr>
        <p:spPr>
          <a:xfrm>
            <a:off x="710417" y="2495935"/>
            <a:ext cx="3917853" cy="9576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(with Large-Scale Dataset)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Input: Data, Output: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</a:t>
            </a:r>
            <a:r>
              <a:rPr lang="en-US" altLang="ko-K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Weights Updates for Cost Function Minimization</a:t>
            </a:r>
            <a:endParaRPr lang="en-US" altLang="ko-KR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59F119-DD28-44EB-89E6-BB27F3CD0533}"/>
              </a:ext>
            </a:extLst>
          </p:cNvPr>
          <p:cNvSpPr/>
          <p:nvPr/>
        </p:nvSpPr>
        <p:spPr>
          <a:xfrm>
            <a:off x="710416" y="3775016"/>
            <a:ext cx="3917853" cy="9576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Inference / Testing </a:t>
            </a:r>
            <a:r>
              <a:rPr lang="en-US" altLang="ko-KR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ko-KR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Real-Word Execution)</a:t>
            </a:r>
            <a:endParaRPr lang="en-US" altLang="ko-KR" sz="14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Input: Real-World Input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Output: Interference Results based on Updated Weights in Deep Neural Networks</a:t>
            </a:r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B72AF211-8778-41EB-9204-8E09F80A3C93}"/>
              </a:ext>
            </a:extLst>
          </p:cNvPr>
          <p:cNvSpPr/>
          <p:nvPr/>
        </p:nvSpPr>
        <p:spPr>
          <a:xfrm>
            <a:off x="2393549" y="2232145"/>
            <a:ext cx="484632" cy="232820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A9A8DE9F-1820-4012-B20B-156C050A4759}"/>
              </a:ext>
            </a:extLst>
          </p:cNvPr>
          <p:cNvSpPr/>
          <p:nvPr/>
        </p:nvSpPr>
        <p:spPr>
          <a:xfrm>
            <a:off x="2393549" y="3497878"/>
            <a:ext cx="484632" cy="232820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ABD7824-31ED-4080-98C6-933C18A59314}"/>
              </a:ext>
            </a:extLst>
          </p:cNvPr>
          <p:cNvGrpSpPr/>
          <p:nvPr/>
        </p:nvGrpSpPr>
        <p:grpSpPr>
          <a:xfrm>
            <a:off x="6956475" y="991450"/>
            <a:ext cx="1866399" cy="1161664"/>
            <a:chOff x="5927103" y="1152471"/>
            <a:chExt cx="2257865" cy="134346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5E78BAE-3B95-4926-8C57-CC6A58879D1D}"/>
                </a:ext>
              </a:extLst>
            </p:cNvPr>
            <p:cNvSpPr/>
            <p:nvPr/>
          </p:nvSpPr>
          <p:spPr>
            <a:xfrm>
              <a:off x="5927103" y="1152471"/>
              <a:ext cx="2257865" cy="134346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94575D5-BE09-4C91-A807-ACFA28C2F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10566" y="1238899"/>
              <a:ext cx="2102892" cy="1175191"/>
            </a:xfrm>
            <a:prstGeom prst="rect">
              <a:avLst/>
            </a:prstGeom>
            <a:ln>
              <a:noFill/>
            </a:ln>
          </p:spPr>
        </p:pic>
        <p:sp>
          <p:nvSpPr>
            <p:cNvPr id="16" name="순서도: 대체 처리 15">
              <a:extLst>
                <a:ext uri="{FF2B5EF4-FFF2-40B4-BE49-F238E27FC236}">
                  <a16:creationId xmlns:a16="http://schemas.microsoft.com/office/drawing/2014/main" id="{551FB8F8-B0EF-4DF0-B28D-24DA4FAB2989}"/>
                </a:ext>
              </a:extLst>
            </p:cNvPr>
            <p:cNvSpPr/>
            <p:nvPr/>
          </p:nvSpPr>
          <p:spPr>
            <a:xfrm>
              <a:off x="6028151" y="1238899"/>
              <a:ext cx="247546" cy="1175191"/>
            </a:xfrm>
            <a:prstGeom prst="flowChartAlternateProcess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순서도: 대체 처리 16">
              <a:extLst>
                <a:ext uri="{FF2B5EF4-FFF2-40B4-BE49-F238E27FC236}">
                  <a16:creationId xmlns:a16="http://schemas.microsoft.com/office/drawing/2014/main" id="{93E8EC39-2FE9-4E58-9B78-7C9E9FF5EFA4}"/>
                </a:ext>
              </a:extLst>
            </p:cNvPr>
            <p:cNvSpPr/>
            <p:nvPr/>
          </p:nvSpPr>
          <p:spPr>
            <a:xfrm>
              <a:off x="7747105" y="1238899"/>
              <a:ext cx="266275" cy="1175191"/>
            </a:xfrm>
            <a:prstGeom prst="flowChartAlternateProcess">
              <a:avLst/>
            </a:prstGeom>
            <a:noFill/>
            <a:ln w="12700">
              <a:solidFill>
                <a:schemeClr val="accent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139E74A2-8100-4469-B8E3-25599E7BEB29}"/>
                </a:ext>
              </a:extLst>
            </p:cNvPr>
            <p:cNvSpPr/>
            <p:nvPr/>
          </p:nvSpPr>
          <p:spPr>
            <a:xfrm>
              <a:off x="6401683" y="1238899"/>
              <a:ext cx="1245343" cy="1175191"/>
            </a:xfrm>
            <a:prstGeom prst="rect">
              <a:avLst/>
            </a:prstGeom>
            <a:noFill/>
            <a:ln w="12700">
              <a:solidFill>
                <a:schemeClr val="accent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21E8388B-6668-40A3-9924-40324EA92FC1}"/>
              </a:ext>
            </a:extLst>
          </p:cNvPr>
          <p:cNvSpPr txBox="1"/>
          <p:nvPr/>
        </p:nvSpPr>
        <p:spPr>
          <a:xfrm>
            <a:off x="6857999" y="749621"/>
            <a:ext cx="22578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Trained Model</a:t>
            </a:r>
            <a:endParaRPr lang="ko-KR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2" name="Picture 8" descr="vehicle camera iconì ëí ì´ë¯¸ì§ ê²ìê²°ê³¼">
            <a:extLst>
              <a:ext uri="{FF2B5EF4-FFF2-40B4-BE49-F238E27FC236}">
                <a16:creationId xmlns:a16="http://schemas.microsoft.com/office/drawing/2014/main" id="{FF55BF4E-1F8E-479F-B03A-A38820F9C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898" y="1349939"/>
            <a:ext cx="2171409" cy="2171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2D03B4F-8E60-4000-B8CB-BC3F157EFCBB}"/>
              </a:ext>
            </a:extLst>
          </p:cNvPr>
          <p:cNvSpPr txBox="1"/>
          <p:nvPr/>
        </p:nvSpPr>
        <p:spPr>
          <a:xfrm>
            <a:off x="6925499" y="2505553"/>
            <a:ext cx="1866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Intelligent </a:t>
            </a:r>
            <a:b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Surveillance </a:t>
            </a:r>
            <a:b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Platforms</a:t>
            </a:r>
            <a:endParaRPr lang="ko-KR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991FBBE-C78B-49DD-B975-7542BEA8E575}"/>
              </a:ext>
            </a:extLst>
          </p:cNvPr>
          <p:cNvSpPr/>
          <p:nvPr/>
        </p:nvSpPr>
        <p:spPr>
          <a:xfrm>
            <a:off x="4797781" y="3574698"/>
            <a:ext cx="2006879" cy="3290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rgbClr val="FF0000"/>
                </a:solidFill>
                <a:latin typeface="Arial Narrow" panose="020B0606020202030204" pitchFamily="34" charset="0"/>
              </a:rPr>
              <a:t>INPUT: Real-Time Arrivals</a:t>
            </a:r>
          </a:p>
          <a:p>
            <a:endParaRPr lang="ko-KR" altLang="en-US" sz="1400" dirty="0">
              <a:solidFill>
                <a:srgbClr val="FF0000"/>
              </a:solidFill>
              <a:latin typeface="Arial Narrow" panose="020B0606020202030204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9C07154-158D-45DF-B7D8-43127DA91F36}"/>
              </a:ext>
            </a:extLst>
          </p:cNvPr>
          <p:cNvSpPr/>
          <p:nvPr/>
        </p:nvSpPr>
        <p:spPr>
          <a:xfrm>
            <a:off x="6947754" y="3574697"/>
            <a:ext cx="2006879" cy="1157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1400" b="1" dirty="0">
                <a:solidFill>
                  <a:schemeClr val="accent5">
                    <a:lumMod val="75000"/>
                  </a:schemeClr>
                </a:solidFill>
                <a:latin typeface="Arial Narrow" panose="020B0606020202030204" pitchFamily="34" charset="0"/>
              </a:rPr>
              <a:t>OUTPUT: Inference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>
                    <a:lumMod val="75000"/>
                  </a:schemeClr>
                </a:solidFill>
                <a:latin typeface="Arial Narrow" panose="020B0606020202030204" pitchFamily="34" charset="0"/>
              </a:rPr>
              <a:t>Computation Results based on (</a:t>
            </a:r>
            <a:r>
              <a:rPr lang="en-US" altLang="ko-KR" sz="1400" dirty="0" err="1">
                <a:solidFill>
                  <a:schemeClr val="accent5">
                    <a:lumMod val="75000"/>
                  </a:schemeClr>
                </a:solidFill>
                <a:latin typeface="Arial Narrow" panose="020B0606020202030204" pitchFamily="34" charset="0"/>
              </a:rPr>
              <a:t>i</a:t>
            </a:r>
            <a:r>
              <a:rPr lang="en-US" altLang="ko-KR" sz="1400" dirty="0">
                <a:solidFill>
                  <a:schemeClr val="accent5">
                    <a:lumMod val="75000"/>
                  </a:schemeClr>
                </a:solidFill>
                <a:latin typeface="Arial Narrow" panose="020B0606020202030204" pitchFamily="34" charset="0"/>
              </a:rPr>
              <a:t>) INPUT and (ii) trained weights in units (trained model).</a:t>
            </a:r>
            <a:endParaRPr lang="ko-KR" altLang="en-US" sz="1400" dirty="0">
              <a:solidFill>
                <a:schemeClr val="accent5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510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601C69-38C0-42DB-BACC-6FE04A035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Interpolation vs. Linear Regression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E8249D-FCC2-4064-B4AC-67BC515A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8</a:t>
            </a:fld>
            <a:endParaRPr 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6A2B4AA-1323-457A-B236-CA585CEA0682}"/>
              </a:ext>
            </a:extLst>
          </p:cNvPr>
          <p:cNvSpPr/>
          <p:nvPr/>
        </p:nvSpPr>
        <p:spPr>
          <a:xfrm>
            <a:off x="4675104" y="865162"/>
            <a:ext cx="4321732" cy="379010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2E37E2-F751-407A-A2FF-90256C5C97EA}"/>
              </a:ext>
            </a:extLst>
          </p:cNvPr>
          <p:cNvSpPr/>
          <p:nvPr/>
        </p:nvSpPr>
        <p:spPr>
          <a:xfrm>
            <a:off x="95524" y="921435"/>
            <a:ext cx="4321732" cy="379010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7578505-AEA6-4AC2-A02C-EC9F30794A6A}"/>
              </a:ext>
            </a:extLst>
          </p:cNvPr>
          <p:cNvSpPr/>
          <p:nvPr/>
        </p:nvSpPr>
        <p:spPr>
          <a:xfrm>
            <a:off x="4675104" y="568967"/>
            <a:ext cx="4321732" cy="352467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</a:t>
            </a:r>
            <a:endParaRPr lang="ko-KR" altLang="en-US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3F24E6-4150-41BB-AE22-7ECB05C25B36}"/>
              </a:ext>
            </a:extLst>
          </p:cNvPr>
          <p:cNvSpPr/>
          <p:nvPr/>
        </p:nvSpPr>
        <p:spPr>
          <a:xfrm>
            <a:off x="95524" y="568968"/>
            <a:ext cx="4321732" cy="352467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Interpolation</a:t>
            </a:r>
            <a:endParaRPr lang="ko-KR" altLang="en-US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12C7A7B-1E47-48DC-986F-2EA386B9112A}"/>
              </a:ext>
            </a:extLst>
          </p:cNvPr>
          <p:cNvCxnSpPr>
            <a:cxnSpLocks/>
          </p:cNvCxnSpPr>
          <p:nvPr/>
        </p:nvCxnSpPr>
        <p:spPr>
          <a:xfrm>
            <a:off x="4928807" y="3657674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330E204-6A25-4FF4-9727-7FF2B2B176E4}"/>
              </a:ext>
            </a:extLst>
          </p:cNvPr>
          <p:cNvCxnSpPr>
            <a:cxnSpLocks/>
          </p:cNvCxnSpPr>
          <p:nvPr/>
        </p:nvCxnSpPr>
        <p:spPr>
          <a:xfrm>
            <a:off x="4928807" y="2895674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1AC2BBF-2674-45AE-A00C-E961DFB3671B}"/>
              </a:ext>
            </a:extLst>
          </p:cNvPr>
          <p:cNvCxnSpPr>
            <a:cxnSpLocks/>
          </p:cNvCxnSpPr>
          <p:nvPr/>
        </p:nvCxnSpPr>
        <p:spPr>
          <a:xfrm>
            <a:off x="4928807" y="2135761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FEBCEB2-6E13-4856-BD5D-F1A500B4808D}"/>
              </a:ext>
            </a:extLst>
          </p:cNvPr>
          <p:cNvCxnSpPr>
            <a:cxnSpLocks/>
          </p:cNvCxnSpPr>
          <p:nvPr/>
        </p:nvCxnSpPr>
        <p:spPr>
          <a:xfrm>
            <a:off x="5953726" y="1028851"/>
            <a:ext cx="0" cy="360000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5123297-8C0E-4820-8854-B02ED39AC9CB}"/>
              </a:ext>
            </a:extLst>
          </p:cNvPr>
          <p:cNvCxnSpPr>
            <a:cxnSpLocks/>
          </p:cNvCxnSpPr>
          <p:nvPr/>
        </p:nvCxnSpPr>
        <p:spPr>
          <a:xfrm>
            <a:off x="6748300" y="1028850"/>
            <a:ext cx="0" cy="360000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6B663C0-81E8-4EC8-90A3-15643E4D7C14}"/>
              </a:ext>
            </a:extLst>
          </p:cNvPr>
          <p:cNvCxnSpPr>
            <a:cxnSpLocks/>
          </p:cNvCxnSpPr>
          <p:nvPr/>
        </p:nvCxnSpPr>
        <p:spPr>
          <a:xfrm>
            <a:off x="7514953" y="1028850"/>
            <a:ext cx="0" cy="360000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9941181-C8AB-4E18-BADD-ABC625449080}"/>
              </a:ext>
            </a:extLst>
          </p:cNvPr>
          <p:cNvCxnSpPr>
            <a:cxnSpLocks/>
          </p:cNvCxnSpPr>
          <p:nvPr/>
        </p:nvCxnSpPr>
        <p:spPr>
          <a:xfrm>
            <a:off x="4928807" y="4412693"/>
            <a:ext cx="36000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3DD03169-BFEC-4B8C-9CF1-374B566B5F0D}"/>
              </a:ext>
            </a:extLst>
          </p:cNvPr>
          <p:cNvSpPr/>
          <p:nvPr/>
        </p:nvSpPr>
        <p:spPr>
          <a:xfrm>
            <a:off x="5899726" y="3603674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05BB8A24-95D2-4B04-BA39-A7B8C61F7C55}"/>
              </a:ext>
            </a:extLst>
          </p:cNvPr>
          <p:cNvSpPr/>
          <p:nvPr/>
        </p:nvSpPr>
        <p:spPr>
          <a:xfrm>
            <a:off x="6689295" y="3227668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5F4FCA1-8AAC-409D-8462-ACF47E53BA56}"/>
              </a:ext>
            </a:extLst>
          </p:cNvPr>
          <p:cNvSpPr/>
          <p:nvPr/>
        </p:nvSpPr>
        <p:spPr>
          <a:xfrm>
            <a:off x="5961785" y="4358089"/>
            <a:ext cx="282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3078FEE-CEFD-4E52-9432-06D52FB7FF6C}"/>
              </a:ext>
            </a:extLst>
          </p:cNvPr>
          <p:cNvSpPr/>
          <p:nvPr/>
        </p:nvSpPr>
        <p:spPr>
          <a:xfrm>
            <a:off x="6755950" y="4355503"/>
            <a:ext cx="282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399CC0D-1C5C-48A4-88C9-552E94A6CC65}"/>
              </a:ext>
            </a:extLst>
          </p:cNvPr>
          <p:cNvSpPr/>
          <p:nvPr/>
        </p:nvSpPr>
        <p:spPr>
          <a:xfrm>
            <a:off x="7522603" y="4347201"/>
            <a:ext cx="282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1A35F0-7C26-481E-A318-FD1F288737EF}"/>
              </a:ext>
            </a:extLst>
          </p:cNvPr>
          <p:cNvSpPr/>
          <p:nvPr/>
        </p:nvSpPr>
        <p:spPr>
          <a:xfrm>
            <a:off x="4762165" y="3350817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96C182D-F77B-478A-88BA-D552D74C53DC}"/>
              </a:ext>
            </a:extLst>
          </p:cNvPr>
          <p:cNvSpPr/>
          <p:nvPr/>
        </p:nvSpPr>
        <p:spPr>
          <a:xfrm>
            <a:off x="4755738" y="2581179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6B0EC26-0031-4C8C-A45B-053660123189}"/>
              </a:ext>
            </a:extLst>
          </p:cNvPr>
          <p:cNvSpPr/>
          <p:nvPr/>
        </p:nvSpPr>
        <p:spPr>
          <a:xfrm>
            <a:off x="4764961" y="1830730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3C81978-D8B9-4BFE-814E-584D5B2D3E72}"/>
              </a:ext>
            </a:extLst>
          </p:cNvPr>
          <p:cNvSpPr/>
          <p:nvPr/>
        </p:nvSpPr>
        <p:spPr>
          <a:xfrm>
            <a:off x="5141373" y="898918"/>
            <a:ext cx="2872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B0F0132-DF43-45C1-8B69-E023793B4F5D}"/>
              </a:ext>
            </a:extLst>
          </p:cNvPr>
          <p:cNvSpPr/>
          <p:nvPr/>
        </p:nvSpPr>
        <p:spPr>
          <a:xfrm>
            <a:off x="8499652" y="4348263"/>
            <a:ext cx="2936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071C369-32BE-4E84-A1E8-400602FDEE87}"/>
              </a:ext>
            </a:extLst>
          </p:cNvPr>
          <p:cNvCxnSpPr>
            <a:cxnSpLocks/>
          </p:cNvCxnSpPr>
          <p:nvPr/>
        </p:nvCxnSpPr>
        <p:spPr>
          <a:xfrm>
            <a:off x="4928807" y="1422622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D2A3093-DD01-493C-9284-6FF01B2E6D02}"/>
              </a:ext>
            </a:extLst>
          </p:cNvPr>
          <p:cNvSpPr/>
          <p:nvPr/>
        </p:nvSpPr>
        <p:spPr>
          <a:xfrm>
            <a:off x="4762165" y="1108554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79D1F2D8-01C3-4C21-A323-6F7938F267C8}"/>
              </a:ext>
            </a:extLst>
          </p:cNvPr>
          <p:cNvSpPr/>
          <p:nvPr/>
        </p:nvSpPr>
        <p:spPr>
          <a:xfrm>
            <a:off x="7456978" y="1374682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218A0BC4-7056-4090-9D15-2667553FE185}"/>
              </a:ext>
            </a:extLst>
          </p:cNvPr>
          <p:cNvCxnSpPr>
            <a:cxnSpLocks/>
          </p:cNvCxnSpPr>
          <p:nvPr/>
        </p:nvCxnSpPr>
        <p:spPr>
          <a:xfrm flipV="1">
            <a:off x="5795890" y="1031180"/>
            <a:ext cx="2152357" cy="3288947"/>
          </a:xfrm>
          <a:prstGeom prst="line">
            <a:avLst/>
          </a:prstGeom>
          <a:ln w="38100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3348C21-F09E-4592-8F57-3374CEA0EE7D}"/>
              </a:ext>
            </a:extLst>
          </p:cNvPr>
          <p:cNvCxnSpPr>
            <a:cxnSpLocks/>
          </p:cNvCxnSpPr>
          <p:nvPr/>
        </p:nvCxnSpPr>
        <p:spPr>
          <a:xfrm rot="10800000">
            <a:off x="5137049" y="1028850"/>
            <a:ext cx="0" cy="36000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FCD3B86B-12AD-40AA-8E87-5A571548290D}"/>
              </a:ext>
            </a:extLst>
          </p:cNvPr>
          <p:cNvCxnSpPr>
            <a:cxnSpLocks/>
          </p:cNvCxnSpPr>
          <p:nvPr/>
        </p:nvCxnSpPr>
        <p:spPr>
          <a:xfrm>
            <a:off x="368548" y="3634224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FAFBFCA-01BC-4B7A-94E5-BDC4C132CB61}"/>
              </a:ext>
            </a:extLst>
          </p:cNvPr>
          <p:cNvCxnSpPr>
            <a:cxnSpLocks/>
          </p:cNvCxnSpPr>
          <p:nvPr/>
        </p:nvCxnSpPr>
        <p:spPr>
          <a:xfrm>
            <a:off x="368548" y="2872224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BFB5F910-A08C-4700-B5AB-71969C5D6EDE}"/>
              </a:ext>
            </a:extLst>
          </p:cNvPr>
          <p:cNvCxnSpPr>
            <a:cxnSpLocks/>
          </p:cNvCxnSpPr>
          <p:nvPr/>
        </p:nvCxnSpPr>
        <p:spPr>
          <a:xfrm>
            <a:off x="368548" y="2112311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03B292D-3BEA-4856-999D-4954A842E105}"/>
              </a:ext>
            </a:extLst>
          </p:cNvPr>
          <p:cNvCxnSpPr>
            <a:cxnSpLocks/>
          </p:cNvCxnSpPr>
          <p:nvPr/>
        </p:nvCxnSpPr>
        <p:spPr>
          <a:xfrm>
            <a:off x="1393467" y="1005401"/>
            <a:ext cx="0" cy="360000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CBEDEFFB-15DA-4369-B9F0-DB1AFB36F54B}"/>
              </a:ext>
            </a:extLst>
          </p:cNvPr>
          <p:cNvCxnSpPr>
            <a:cxnSpLocks/>
          </p:cNvCxnSpPr>
          <p:nvPr/>
        </p:nvCxnSpPr>
        <p:spPr>
          <a:xfrm>
            <a:off x="2188041" y="1005400"/>
            <a:ext cx="0" cy="360000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167DAD0-088C-42AA-9399-1835F7CAB2C2}"/>
              </a:ext>
            </a:extLst>
          </p:cNvPr>
          <p:cNvCxnSpPr>
            <a:cxnSpLocks/>
          </p:cNvCxnSpPr>
          <p:nvPr/>
        </p:nvCxnSpPr>
        <p:spPr>
          <a:xfrm>
            <a:off x="2954694" y="1005400"/>
            <a:ext cx="0" cy="360000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CDA5365-96F0-42E8-A7EE-0F1F162E5F9F}"/>
              </a:ext>
            </a:extLst>
          </p:cNvPr>
          <p:cNvCxnSpPr>
            <a:cxnSpLocks/>
          </p:cNvCxnSpPr>
          <p:nvPr/>
        </p:nvCxnSpPr>
        <p:spPr>
          <a:xfrm>
            <a:off x="368548" y="4389243"/>
            <a:ext cx="36000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C6144E4-5377-42E0-9B86-B055B34FCBC0}"/>
              </a:ext>
            </a:extLst>
          </p:cNvPr>
          <p:cNvSpPr/>
          <p:nvPr/>
        </p:nvSpPr>
        <p:spPr>
          <a:xfrm>
            <a:off x="1401526" y="4334639"/>
            <a:ext cx="282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28FC685-000B-4EC1-8DC6-DCA9A6DEB8F3}"/>
              </a:ext>
            </a:extLst>
          </p:cNvPr>
          <p:cNvSpPr/>
          <p:nvPr/>
        </p:nvSpPr>
        <p:spPr>
          <a:xfrm>
            <a:off x="2195691" y="4332053"/>
            <a:ext cx="282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21D25A8-437F-48FA-A2E4-13AF235A37B8}"/>
              </a:ext>
            </a:extLst>
          </p:cNvPr>
          <p:cNvSpPr/>
          <p:nvPr/>
        </p:nvSpPr>
        <p:spPr>
          <a:xfrm>
            <a:off x="2962344" y="4323751"/>
            <a:ext cx="282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9D55824-3469-4665-9BAB-CBA2E8828155}"/>
              </a:ext>
            </a:extLst>
          </p:cNvPr>
          <p:cNvSpPr/>
          <p:nvPr/>
        </p:nvSpPr>
        <p:spPr>
          <a:xfrm>
            <a:off x="201906" y="3327367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E4266554-06AC-45B7-9B2C-3235F89A66CF}"/>
              </a:ext>
            </a:extLst>
          </p:cNvPr>
          <p:cNvSpPr/>
          <p:nvPr/>
        </p:nvSpPr>
        <p:spPr>
          <a:xfrm>
            <a:off x="195479" y="2557729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6EB2177-CE79-4074-BF7D-D89A46E2F732}"/>
              </a:ext>
            </a:extLst>
          </p:cNvPr>
          <p:cNvSpPr/>
          <p:nvPr/>
        </p:nvSpPr>
        <p:spPr>
          <a:xfrm>
            <a:off x="204702" y="1807280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B56F6A8-2AA5-4E2C-8190-7E622F4215FE}"/>
              </a:ext>
            </a:extLst>
          </p:cNvPr>
          <p:cNvSpPr/>
          <p:nvPr/>
        </p:nvSpPr>
        <p:spPr>
          <a:xfrm>
            <a:off x="581114" y="875468"/>
            <a:ext cx="2872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FEFC0AF-0A28-4E6A-9BBB-DBF23446C231}"/>
              </a:ext>
            </a:extLst>
          </p:cNvPr>
          <p:cNvSpPr/>
          <p:nvPr/>
        </p:nvSpPr>
        <p:spPr>
          <a:xfrm>
            <a:off x="3939393" y="4324813"/>
            <a:ext cx="2936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EF5F4F-14EC-42A7-94F4-12574022DF30}"/>
              </a:ext>
            </a:extLst>
          </p:cNvPr>
          <p:cNvCxnSpPr>
            <a:cxnSpLocks/>
          </p:cNvCxnSpPr>
          <p:nvPr/>
        </p:nvCxnSpPr>
        <p:spPr>
          <a:xfrm>
            <a:off x="368548" y="1399172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DA7C5E3-7965-433B-8BE2-FA2B61ACD5E3}"/>
              </a:ext>
            </a:extLst>
          </p:cNvPr>
          <p:cNvSpPr/>
          <p:nvPr/>
        </p:nvSpPr>
        <p:spPr>
          <a:xfrm>
            <a:off x="201906" y="1085104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0F44B61D-DC35-443C-ADB1-1745DDECABEA}"/>
              </a:ext>
            </a:extLst>
          </p:cNvPr>
          <p:cNvCxnSpPr>
            <a:cxnSpLocks/>
          </p:cNvCxnSpPr>
          <p:nvPr/>
        </p:nvCxnSpPr>
        <p:spPr>
          <a:xfrm rot="10800000">
            <a:off x="576790" y="1005400"/>
            <a:ext cx="0" cy="36000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원호 58">
            <a:extLst>
              <a:ext uri="{FF2B5EF4-FFF2-40B4-BE49-F238E27FC236}">
                <a16:creationId xmlns:a16="http://schemas.microsoft.com/office/drawing/2014/main" id="{886C4E92-786E-499A-9A70-3B38DAC19917}"/>
              </a:ext>
            </a:extLst>
          </p:cNvPr>
          <p:cNvSpPr/>
          <p:nvPr/>
        </p:nvSpPr>
        <p:spPr>
          <a:xfrm rot="5698738">
            <a:off x="-1121924" y="-476798"/>
            <a:ext cx="5412574" cy="2833311"/>
          </a:xfrm>
          <a:prstGeom prst="arc">
            <a:avLst>
              <a:gd name="adj1" fmla="val 16200000"/>
              <a:gd name="adj2" fmla="val 310895"/>
            </a:avLst>
          </a:prstGeom>
          <a:ln w="38100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6CE50402-4A7B-42CC-983F-0652478E24F3}"/>
              </a:ext>
            </a:extLst>
          </p:cNvPr>
          <p:cNvSpPr/>
          <p:nvPr/>
        </p:nvSpPr>
        <p:spPr>
          <a:xfrm>
            <a:off x="1339467" y="3580224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83BCA32-4577-4566-BF73-A2ABB2FC9558}"/>
              </a:ext>
            </a:extLst>
          </p:cNvPr>
          <p:cNvSpPr/>
          <p:nvPr/>
        </p:nvSpPr>
        <p:spPr>
          <a:xfrm>
            <a:off x="2129036" y="3204218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8B4A7509-07C3-4A93-9A2F-2E8867D51E23}"/>
              </a:ext>
            </a:extLst>
          </p:cNvPr>
          <p:cNvSpPr/>
          <p:nvPr/>
        </p:nvSpPr>
        <p:spPr>
          <a:xfrm>
            <a:off x="2896719" y="1351232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731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601C69-38C0-42DB-BACC-6FE04A035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Interpolation vs. Linear Regression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E8249D-FCC2-4064-B4AC-67BC515A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6BB3F-EC35-4905-A5EC-4D78F0DCE77F}" type="slidenum">
              <a:rPr lang="en-US" smtClean="0"/>
              <a:t>9</a:t>
            </a:fld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2E37E2-F751-407A-A2FF-90256C5C97EA}"/>
              </a:ext>
            </a:extLst>
          </p:cNvPr>
          <p:cNvSpPr/>
          <p:nvPr/>
        </p:nvSpPr>
        <p:spPr>
          <a:xfrm>
            <a:off x="95524" y="921435"/>
            <a:ext cx="4321732" cy="379010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D7578505-AEA6-4AC2-A02C-EC9F30794A6A}"/>
                  </a:ext>
                </a:extLst>
              </p:cNvPr>
              <p:cNvSpPr/>
              <p:nvPr/>
            </p:nvSpPr>
            <p:spPr>
              <a:xfrm>
                <a:off x="4617566" y="1157909"/>
                <a:ext cx="4321732" cy="117245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altLang="ko-KR" sz="600" b="0" i="1" dirty="0">
                  <a:solidFill>
                    <a:schemeClr val="tx1"/>
                  </a:solidFill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𝑦</m:t>
                    </m:r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b>
                      <m:sSubPr>
                        <m:ctrlPr>
                          <a:rPr lang="en-US" altLang="ko-KR" sz="2400" b="0" i="1" smtClean="0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400" b="0" i="1" smtClean="0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b>
                    </m:sSub>
                    <m:sSup>
                      <m:sSupPr>
                        <m:ctrlPr>
                          <a:rPr lang="en-US" altLang="ko-KR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ko-KR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𝑥</m:t>
                        </m:r>
                      </m:e>
                      <m:sup>
                        <m:r>
                          <a:rPr lang="en-US" altLang="ko-KR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  <m:r>
                      <a:rPr lang="en-US" altLang="ko-KR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sSub>
                      <m:sSubPr>
                        <m:ctrlPr>
                          <a:rPr lang="en-US" altLang="ko-KR" sz="2400" i="1" smtClean="0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ko-KR" sz="24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400" b="0" i="1" smtClean="0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  <m:sSup>
                      <m:sSupPr>
                        <m:ctrlPr>
                          <a:rPr lang="en-US" altLang="ko-KR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altLang="ko-KR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𝑥</m:t>
                        </m:r>
                      </m:e>
                      <m:sup>
                        <m:r>
                          <a:rPr lang="en-US" altLang="ko-KR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altLang="ko-KR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+</a:t>
                </a:r>
                <a:r>
                  <a:rPr lang="en-US" altLang="ko-KR" sz="2400" dirty="0">
                    <a:solidFill>
                      <a:srgbClr val="3333FF"/>
                    </a:solidFill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ko-KR" sz="2400" i="1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400" b="0" i="1" smtClean="0">
                            <a:solidFill>
                              <a:srgbClr val="3333FF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0</m:t>
                        </m:r>
                      </m:sub>
                    </m:sSub>
                  </m:oMath>
                </a14:m>
                <a:endParaRPr lang="ko-KR" altLang="en-US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D7578505-AEA6-4AC2-A02C-EC9F30794A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7566" y="1157909"/>
                <a:ext cx="4321732" cy="117245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직사각형 8">
            <a:extLst>
              <a:ext uri="{FF2B5EF4-FFF2-40B4-BE49-F238E27FC236}">
                <a16:creationId xmlns:a16="http://schemas.microsoft.com/office/drawing/2014/main" id="{BE3F24E6-4150-41BB-AE22-7ECB05C25B36}"/>
              </a:ext>
            </a:extLst>
          </p:cNvPr>
          <p:cNvSpPr/>
          <p:nvPr/>
        </p:nvSpPr>
        <p:spPr>
          <a:xfrm>
            <a:off x="95524" y="568968"/>
            <a:ext cx="4321732" cy="352467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Interpolation</a:t>
            </a:r>
            <a:endParaRPr lang="ko-KR" altLang="en-US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FCD3B86B-12AD-40AA-8E87-5A571548290D}"/>
              </a:ext>
            </a:extLst>
          </p:cNvPr>
          <p:cNvCxnSpPr>
            <a:cxnSpLocks/>
          </p:cNvCxnSpPr>
          <p:nvPr/>
        </p:nvCxnSpPr>
        <p:spPr>
          <a:xfrm>
            <a:off x="368548" y="3634224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FAFBFCA-01BC-4B7A-94E5-BDC4C132CB61}"/>
              </a:ext>
            </a:extLst>
          </p:cNvPr>
          <p:cNvCxnSpPr>
            <a:cxnSpLocks/>
          </p:cNvCxnSpPr>
          <p:nvPr/>
        </p:nvCxnSpPr>
        <p:spPr>
          <a:xfrm>
            <a:off x="368548" y="2872224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BFB5F910-A08C-4700-B5AB-71969C5D6EDE}"/>
              </a:ext>
            </a:extLst>
          </p:cNvPr>
          <p:cNvCxnSpPr>
            <a:cxnSpLocks/>
          </p:cNvCxnSpPr>
          <p:nvPr/>
        </p:nvCxnSpPr>
        <p:spPr>
          <a:xfrm>
            <a:off x="368548" y="2112311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03B292D-3BEA-4856-999D-4954A842E105}"/>
              </a:ext>
            </a:extLst>
          </p:cNvPr>
          <p:cNvCxnSpPr>
            <a:cxnSpLocks/>
          </p:cNvCxnSpPr>
          <p:nvPr/>
        </p:nvCxnSpPr>
        <p:spPr>
          <a:xfrm>
            <a:off x="1393467" y="1005401"/>
            <a:ext cx="0" cy="360000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CBEDEFFB-15DA-4369-B9F0-DB1AFB36F54B}"/>
              </a:ext>
            </a:extLst>
          </p:cNvPr>
          <p:cNvCxnSpPr>
            <a:cxnSpLocks/>
          </p:cNvCxnSpPr>
          <p:nvPr/>
        </p:nvCxnSpPr>
        <p:spPr>
          <a:xfrm>
            <a:off x="2188041" y="1005400"/>
            <a:ext cx="0" cy="360000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167DAD0-088C-42AA-9399-1835F7CAB2C2}"/>
              </a:ext>
            </a:extLst>
          </p:cNvPr>
          <p:cNvCxnSpPr>
            <a:cxnSpLocks/>
          </p:cNvCxnSpPr>
          <p:nvPr/>
        </p:nvCxnSpPr>
        <p:spPr>
          <a:xfrm>
            <a:off x="2954694" y="1005400"/>
            <a:ext cx="0" cy="360000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DCDA5365-96F0-42E8-A7EE-0F1F162E5F9F}"/>
              </a:ext>
            </a:extLst>
          </p:cNvPr>
          <p:cNvCxnSpPr>
            <a:cxnSpLocks/>
          </p:cNvCxnSpPr>
          <p:nvPr/>
        </p:nvCxnSpPr>
        <p:spPr>
          <a:xfrm>
            <a:off x="368548" y="4389243"/>
            <a:ext cx="36000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C6144E4-5377-42E0-9B86-B055B34FCBC0}"/>
              </a:ext>
            </a:extLst>
          </p:cNvPr>
          <p:cNvSpPr/>
          <p:nvPr/>
        </p:nvSpPr>
        <p:spPr>
          <a:xfrm>
            <a:off x="1401526" y="4334639"/>
            <a:ext cx="282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28FC685-000B-4EC1-8DC6-DCA9A6DEB8F3}"/>
              </a:ext>
            </a:extLst>
          </p:cNvPr>
          <p:cNvSpPr/>
          <p:nvPr/>
        </p:nvSpPr>
        <p:spPr>
          <a:xfrm>
            <a:off x="2195691" y="4332053"/>
            <a:ext cx="282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21D25A8-437F-48FA-A2E4-13AF235A37B8}"/>
              </a:ext>
            </a:extLst>
          </p:cNvPr>
          <p:cNvSpPr/>
          <p:nvPr/>
        </p:nvSpPr>
        <p:spPr>
          <a:xfrm>
            <a:off x="2962344" y="4323751"/>
            <a:ext cx="2824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9D55824-3469-4665-9BAB-CBA2E8828155}"/>
              </a:ext>
            </a:extLst>
          </p:cNvPr>
          <p:cNvSpPr/>
          <p:nvPr/>
        </p:nvSpPr>
        <p:spPr>
          <a:xfrm>
            <a:off x="201906" y="3327367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E4266554-06AC-45B7-9B2C-3235F89A66CF}"/>
              </a:ext>
            </a:extLst>
          </p:cNvPr>
          <p:cNvSpPr/>
          <p:nvPr/>
        </p:nvSpPr>
        <p:spPr>
          <a:xfrm>
            <a:off x="195479" y="2557729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6EB2177-CE79-4074-BF7D-D89A46E2F732}"/>
              </a:ext>
            </a:extLst>
          </p:cNvPr>
          <p:cNvSpPr/>
          <p:nvPr/>
        </p:nvSpPr>
        <p:spPr>
          <a:xfrm>
            <a:off x="204702" y="1807280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B56F6A8-2AA5-4E2C-8190-7E622F4215FE}"/>
              </a:ext>
            </a:extLst>
          </p:cNvPr>
          <p:cNvSpPr/>
          <p:nvPr/>
        </p:nvSpPr>
        <p:spPr>
          <a:xfrm>
            <a:off x="581114" y="875468"/>
            <a:ext cx="2872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FEFC0AF-0A28-4E6A-9BBB-DBF23446C231}"/>
              </a:ext>
            </a:extLst>
          </p:cNvPr>
          <p:cNvSpPr/>
          <p:nvPr/>
        </p:nvSpPr>
        <p:spPr>
          <a:xfrm>
            <a:off x="3939393" y="4324813"/>
            <a:ext cx="2936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</a:t>
            </a:r>
            <a:endParaRPr lang="ko-KR" altLang="en-US" sz="1400" b="1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41EF5F4F-14EC-42A7-94F4-12574022DF30}"/>
              </a:ext>
            </a:extLst>
          </p:cNvPr>
          <p:cNvCxnSpPr>
            <a:cxnSpLocks/>
          </p:cNvCxnSpPr>
          <p:nvPr/>
        </p:nvCxnSpPr>
        <p:spPr>
          <a:xfrm>
            <a:off x="368548" y="1399172"/>
            <a:ext cx="3600000" cy="0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sysDash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DA7C5E3-7965-433B-8BE2-FA2B61ACD5E3}"/>
              </a:ext>
            </a:extLst>
          </p:cNvPr>
          <p:cNvSpPr/>
          <p:nvPr/>
        </p:nvSpPr>
        <p:spPr>
          <a:xfrm>
            <a:off x="201906" y="1085104"/>
            <a:ext cx="3802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40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0F44B61D-DC35-443C-ADB1-1745DDECABEA}"/>
              </a:ext>
            </a:extLst>
          </p:cNvPr>
          <p:cNvCxnSpPr>
            <a:cxnSpLocks/>
          </p:cNvCxnSpPr>
          <p:nvPr/>
        </p:nvCxnSpPr>
        <p:spPr>
          <a:xfrm rot="10800000">
            <a:off x="576790" y="1005400"/>
            <a:ext cx="0" cy="36000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원호 58">
            <a:extLst>
              <a:ext uri="{FF2B5EF4-FFF2-40B4-BE49-F238E27FC236}">
                <a16:creationId xmlns:a16="http://schemas.microsoft.com/office/drawing/2014/main" id="{886C4E92-786E-499A-9A70-3B38DAC19917}"/>
              </a:ext>
            </a:extLst>
          </p:cNvPr>
          <p:cNvSpPr/>
          <p:nvPr/>
        </p:nvSpPr>
        <p:spPr>
          <a:xfrm rot="5698738">
            <a:off x="-1121924" y="-476798"/>
            <a:ext cx="5412574" cy="2833311"/>
          </a:xfrm>
          <a:prstGeom prst="arc">
            <a:avLst>
              <a:gd name="adj1" fmla="val 16200000"/>
              <a:gd name="adj2" fmla="val 310895"/>
            </a:avLst>
          </a:prstGeom>
          <a:ln w="38100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6CE50402-4A7B-42CC-983F-0652478E24F3}"/>
              </a:ext>
            </a:extLst>
          </p:cNvPr>
          <p:cNvSpPr/>
          <p:nvPr/>
        </p:nvSpPr>
        <p:spPr>
          <a:xfrm>
            <a:off x="1339467" y="3580224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83BCA32-4577-4566-BF73-A2ABB2FC9558}"/>
              </a:ext>
            </a:extLst>
          </p:cNvPr>
          <p:cNvSpPr/>
          <p:nvPr/>
        </p:nvSpPr>
        <p:spPr>
          <a:xfrm>
            <a:off x="2129036" y="3204218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8B4A7509-07C3-4A93-9A2F-2E8867D51E23}"/>
              </a:ext>
            </a:extLst>
          </p:cNvPr>
          <p:cNvSpPr/>
          <p:nvPr/>
        </p:nvSpPr>
        <p:spPr>
          <a:xfrm>
            <a:off x="2896719" y="1351232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52A89B-1C2D-42D1-8D00-87092E9D32A3}"/>
              </a:ext>
            </a:extLst>
          </p:cNvPr>
          <p:cNvSpPr txBox="1"/>
          <p:nvPr/>
        </p:nvSpPr>
        <p:spPr>
          <a:xfrm>
            <a:off x="4557932" y="850131"/>
            <a:ext cx="25764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Interpolation with Polynomials</a:t>
            </a:r>
            <a:endParaRPr lang="ko-KR" altLang="en-US" sz="1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F4D4BE9-32AF-43E8-9CF2-0234300CC053}"/>
                  </a:ext>
                </a:extLst>
              </p:cNvPr>
              <p:cNvSpPr txBox="1"/>
              <p:nvPr/>
            </p:nvSpPr>
            <p:spPr>
              <a:xfrm>
                <a:off x="4618890" y="1734054"/>
                <a:ext cx="447295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where three points are given.</a:t>
                </a:r>
              </a:p>
              <a:p>
                <a:r>
                  <a:rPr lang="en-US" altLang="ko-KR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 Unique coefficients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  <a:sym typeface="Wingdings" panose="05000000000000000000" pitchFamily="2" charset="2"/>
                          </a:rPr>
                          <m:t>𝑎</m:t>
                        </m:r>
                      </m:e>
                      <m:sub>
                        <m:r>
                          <a:rPr lang="en-US" altLang="ko-KR" sz="14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  <a:sym typeface="Wingdings" panose="05000000000000000000" pitchFamily="2" charset="2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ko-KR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  <a:sym typeface="Wingdings" panose="05000000000000000000" pitchFamily="2" charset="2"/>
                          </a:rPr>
                          <m:t>𝑎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  <a:sym typeface="Wingdings" panose="05000000000000000000" pitchFamily="2" charset="2"/>
                          </a:rPr>
                          <m:t>𝑎</m:t>
                        </m:r>
                      </m:e>
                      <m:sub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Tahoma" panose="020B0604030504040204" pitchFamily="34" charset="0"/>
                            <a:cs typeface="Tahoma" panose="020B0604030504040204" pitchFamily="34" charset="0"/>
                            <a:sym typeface="Wingdings" panose="05000000000000000000" pitchFamily="2" charset="2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ko-KR" sz="14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) can be calculated.</a:t>
                </a:r>
                <a:endParaRPr lang="ko-KR" altLang="en-US" sz="1400" dirty="0">
                  <a:latin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F4D4BE9-32AF-43E8-9CF2-0234300CC0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8890" y="1734054"/>
                <a:ext cx="4472956" cy="523220"/>
              </a:xfrm>
              <a:prstGeom prst="rect">
                <a:avLst/>
              </a:prstGeom>
              <a:blipFill>
                <a:blip r:embed="rId3"/>
                <a:stretch>
                  <a:fillRect l="-409" t="-1163" b="-1162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B0C1A29B-BEB7-4FB0-A16F-4DD637A57328}"/>
              </a:ext>
            </a:extLst>
          </p:cNvPr>
          <p:cNvSpPr/>
          <p:nvPr/>
        </p:nvSpPr>
        <p:spPr>
          <a:xfrm>
            <a:off x="4679005" y="2545335"/>
            <a:ext cx="484632" cy="978408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19DB585-0DF7-40FC-92A2-F82BE1D3D440}"/>
              </a:ext>
            </a:extLst>
          </p:cNvPr>
          <p:cNvSpPr/>
          <p:nvPr/>
        </p:nvSpPr>
        <p:spPr>
          <a:xfrm>
            <a:off x="4617566" y="3673223"/>
            <a:ext cx="4321732" cy="86857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this related to </a:t>
            </a:r>
            <a:br>
              <a:rPr lang="en-US" altLang="ko-K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2400" b="1" dirty="0">
                <a:solidFill>
                  <a:srgbClr val="A500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 Training</a:t>
            </a:r>
            <a:r>
              <a:rPr lang="en-US" altLang="ko-KR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ko-KR" alt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678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7153</TotalTime>
  <Words>1129</Words>
  <Application>Microsoft Office PowerPoint</Application>
  <PresentationFormat>화면 슬라이드 쇼(16:9)</PresentationFormat>
  <Paragraphs>222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Arial</vt:lpstr>
      <vt:lpstr>Arial Narrow</vt:lpstr>
      <vt:lpstr>Calibri</vt:lpstr>
      <vt:lpstr>Cambria Math</vt:lpstr>
      <vt:lpstr>Tahoma</vt:lpstr>
      <vt:lpstr>Times New Roman</vt:lpstr>
      <vt:lpstr>Wingdings</vt:lpstr>
      <vt:lpstr>Office Theme</vt:lpstr>
      <vt:lpstr>Multi-Agent Deep Reinforcement Learning for UAV-based Services IETF Forum</vt:lpstr>
      <vt:lpstr>Outline</vt:lpstr>
      <vt:lpstr>Introduction to RL</vt:lpstr>
      <vt:lpstr>Introduction to RL</vt:lpstr>
      <vt:lpstr>Introduction</vt:lpstr>
      <vt:lpstr>Introduction</vt:lpstr>
      <vt:lpstr>Introduction</vt:lpstr>
      <vt:lpstr>Interpolation vs. Linear Regression</vt:lpstr>
      <vt:lpstr>Interpolation vs. Linear Regression</vt:lpstr>
      <vt:lpstr>Interpolation and Neural Network Training</vt:lpstr>
      <vt:lpstr>Example (Deep Reinforcement Learning)</vt:lpstr>
      <vt:lpstr>Outline</vt:lpstr>
      <vt:lpstr>Introduction to Imitation Learning</vt:lpstr>
      <vt:lpstr>Imitation Learning Applications: Starcraft2</vt:lpstr>
      <vt:lpstr>Imitation Learning Applications: Autonomous Driving</vt:lpstr>
      <vt:lpstr>Imitation Learning Applications: PPF/RFTN Injection Control in Medicine</vt:lpstr>
      <vt:lpstr>Outline</vt:lpstr>
      <vt:lpstr>Introduction</vt:lpstr>
      <vt:lpstr>System Model</vt:lpstr>
      <vt:lpstr>MADRL for End-Edge-Cloud UAV Charging Systems (CommNet)</vt:lpstr>
      <vt:lpstr>Conclusions</vt:lpstr>
      <vt:lpstr>Q&amp;A</vt:lpstr>
    </vt:vector>
  </TitlesOfParts>
  <Company>Intel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Joongheon</dc:creator>
  <cp:lastModifiedBy>Joongheon Kim</cp:lastModifiedBy>
  <cp:revision>4264</cp:revision>
  <cp:lastPrinted>2017-09-10T05:42:25Z</cp:lastPrinted>
  <dcterms:created xsi:type="dcterms:W3CDTF">2015-11-25T22:37:28Z</dcterms:created>
  <dcterms:modified xsi:type="dcterms:W3CDTF">2020-10-14T22:17:07Z</dcterms:modified>
</cp:coreProperties>
</file>

<file path=docProps/thumbnail.jpeg>
</file>